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358" r:id="rId3"/>
    <p:sldId id="362" r:id="rId4"/>
    <p:sldId id="361" r:id="rId5"/>
    <p:sldId id="360" r:id="rId6"/>
    <p:sldId id="314" r:id="rId7"/>
    <p:sldId id="369" r:id="rId8"/>
    <p:sldId id="363" r:id="rId9"/>
    <p:sldId id="329" r:id="rId10"/>
    <p:sldId id="332" r:id="rId11"/>
    <p:sldId id="334" r:id="rId12"/>
    <p:sldId id="321" r:id="rId13"/>
    <p:sldId id="370" r:id="rId14"/>
    <p:sldId id="366" r:id="rId15"/>
    <p:sldId id="364" r:id="rId16"/>
    <p:sldId id="340" r:id="rId17"/>
    <p:sldId id="345" r:id="rId18"/>
    <p:sldId id="371" r:id="rId19"/>
    <p:sldId id="346" r:id="rId20"/>
    <p:sldId id="3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441" autoAdjust="0"/>
  </p:normalViewPr>
  <p:slideViewPr>
    <p:cSldViewPr snapToGrid="0">
      <p:cViewPr>
        <p:scale>
          <a:sx n="120" d="100"/>
          <a:sy n="120" d="100"/>
        </p:scale>
        <p:origin x="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3AF13-A816-4C40-BCA5-A1D595FDDE34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3DBD-325D-49A0-A359-E47311E4E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2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6BBF9-E1A2-476A-95E5-BC98BA00EF79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86147" y="756925"/>
            <a:ext cx="4973197" cy="37863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zh-CN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178" y="4796728"/>
            <a:ext cx="5550415" cy="4539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23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6BBF9-E1A2-476A-95E5-BC98BA00EF79}" type="slidenum">
              <a:rPr lang="en-US" altLang="zh-CN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86147" y="756925"/>
            <a:ext cx="4973197" cy="37863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zh-CN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178" y="4796728"/>
            <a:ext cx="5550415" cy="4539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3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6BBF9-E1A2-476A-95E5-BC98BA00EF79}" type="slidenum">
              <a:rPr lang="en-US" altLang="zh-CN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86147" y="756925"/>
            <a:ext cx="4973197" cy="37863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zh-CN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178" y="4796728"/>
            <a:ext cx="5550415" cy="4539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3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6BBF9-E1A2-476A-95E5-BC98BA00EF79}" type="slidenum">
              <a:rPr lang="en-US" altLang="zh-CN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986147" y="756925"/>
            <a:ext cx="4973197" cy="37863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CN" altLang="zh-CN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178" y="4796728"/>
            <a:ext cx="5550415" cy="4539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3DBD-325D-49A0-A359-E47311E4EE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4F2B-A58D-4AB0-8410-FB66AB282E95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5B88-1603-445D-BFD8-A94A964B2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414774"/>
            <a:ext cx="12192000" cy="13907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0" dist="2540000" dir="2154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u="sng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14/3 – 17/4</a:t>
            </a:r>
            <a:r>
              <a:rPr lang="en-US" altLang="en-US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altLang="en-US" b="1" u="sng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POLO </a:t>
            </a:r>
            <a:r>
              <a:rPr lang="en-US" altLang="en-US" b="1" u="sng" dirty="0" err="1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POLO</a:t>
            </a:r>
            <a:r>
              <a:rPr lang="en-US" altLang="en-US" b="1" u="sng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(3G)</a:t>
            </a:r>
            <a:endParaRPr lang="en-US" altLang="en-US" b="1" u="sng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6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3919952" cy="649017"/>
            <a:chOff x="-2408529" y="0"/>
            <a:chExt cx="21999086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3806285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M’s Bottom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91734" y="805973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SHORTS</a:t>
            </a:r>
            <a:endParaRPr lang="en-US" b="1" u="sng" dirty="0"/>
          </a:p>
        </p:txBody>
      </p:sp>
      <p:sp>
        <p:nvSpPr>
          <p:cNvPr id="137" name="TextBox 136"/>
          <p:cNvSpPr txBox="1"/>
          <p:nvPr/>
        </p:nvSpPr>
        <p:spPr>
          <a:xfrm>
            <a:off x="181222" y="3604907"/>
            <a:ext cx="170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KHAKIS + JEANS</a:t>
            </a:r>
            <a:endParaRPr lang="en-US" b="1" u="sng" dirty="0"/>
          </a:p>
        </p:txBody>
      </p:sp>
      <p:cxnSp>
        <p:nvCxnSpPr>
          <p:cNvPr id="138" name="Straight Connector 137"/>
          <p:cNvCxnSpPr/>
          <p:nvPr/>
        </p:nvCxnSpPr>
        <p:spPr>
          <a:xfrm>
            <a:off x="300702" y="3309411"/>
            <a:ext cx="11748885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8952600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90917" y="970659"/>
            <a:ext cx="7038956" cy="1978589"/>
            <a:chOff x="307963" y="1130223"/>
            <a:chExt cx="7038956" cy="1978589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07963" y="1130223"/>
              <a:ext cx="7038956" cy="1885868"/>
              <a:chOff x="580118" y="957490"/>
              <a:chExt cx="4148142" cy="1885750"/>
            </a:xfrm>
          </p:grpSpPr>
          <p:sp>
            <p:nvSpPr>
              <p:cNvPr id="26" name="Text Box 1"/>
              <p:cNvSpPr txBox="1">
                <a:spLocks noChangeArrowheads="1"/>
              </p:cNvSpPr>
              <p:nvPr/>
            </p:nvSpPr>
            <p:spPr bwMode="auto">
              <a:xfrm>
                <a:off x="580118" y="957490"/>
                <a:ext cx="1500190" cy="1430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57912" tIns="28952" rIns="57912" bIns="28952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tabLst>
                    <a:tab pos="0" algn="l"/>
                    <a:tab pos="277813" algn="l"/>
                    <a:tab pos="568325" algn="l"/>
                    <a:tab pos="858838" algn="l"/>
                    <a:tab pos="1149350" algn="l"/>
                    <a:tab pos="1439863" algn="l"/>
                    <a:tab pos="1728788" algn="l"/>
                    <a:tab pos="2019300" algn="l"/>
                    <a:tab pos="2308225" algn="l"/>
                    <a:tab pos="2597150" algn="l"/>
                    <a:tab pos="2887663" algn="l"/>
                    <a:tab pos="3178175" algn="l"/>
                    <a:tab pos="3467100" algn="l"/>
                    <a:tab pos="3757613" algn="l"/>
                    <a:tab pos="4048125" algn="l"/>
                    <a:tab pos="4337050" algn="l"/>
                    <a:tab pos="4627563" algn="l"/>
                    <a:tab pos="4918075" algn="l"/>
                    <a:tab pos="5205413" algn="l"/>
                    <a:tab pos="5494338" algn="l"/>
                    <a:tab pos="5784850" algn="l"/>
                  </a:tabLst>
                </a:pPr>
                <a:endParaRPr lang="en-US" altLang="zh-CN" sz="550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51553" y="1172872"/>
                <a:ext cx="4076707" cy="1670368"/>
                <a:chOff x="2838" y="542"/>
                <a:chExt cx="2568" cy="1052"/>
              </a:xfrm>
            </p:grpSpPr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3" y="542"/>
                  <a:ext cx="1024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Style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Code:01107417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3" y="587"/>
                  <a:ext cx="1440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Description: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CTN FRNCH TRY MD RSE CMFRT DRWSTRNG SHRTS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77" y="649"/>
                  <a:ext cx="98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Content:100% Cotton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77" y="700"/>
                  <a:ext cx="2529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fr-FR" altLang="zh-CN" sz="550" dirty="0">
                      <a:latin typeface="Microsoft Sans Serif" pitchFamily="34" charset="0"/>
                    </a:rPr>
                    <a:t> Colors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03[Signature Black] 98[</a:t>
                  </a:r>
                  <a:r>
                    <a:rPr lang="en-US" altLang="zh-CN" sz="550" dirty="0" err="1" smtClean="0">
                      <a:latin typeface="Microsoft Sans Serif" pitchFamily="34" charset="0"/>
                    </a:rPr>
                    <a:t>Melange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 Black]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  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79" y="765"/>
                  <a:ext cx="56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Retail: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RM79 (Best Buy @ RM39/pc)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77" y="831"/>
                  <a:ext cx="765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Remark: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All Shops</a:t>
                  </a:r>
                  <a:endParaRPr lang="en-US" altLang="zh-CN" sz="550" dirty="0">
                    <a:latin typeface="Microsoft Sans Serif" pitchFamily="34" charset="0"/>
                  </a:endParaRPr>
                </a:p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Target 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850pcs/week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838" y="1483"/>
                  <a:ext cx="11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endParaRPr lang="zh-CN" altLang="en-US" sz="550"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777588" y="1881035"/>
                <a:ext cx="1368924" cy="1769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550" dirty="0" smtClean="0">
                    <a:latin typeface="Microsoft Sans Serif" pitchFamily="34" charset="0"/>
                  </a:rPr>
                  <a:t>Qty:3000       PO: 18MY000578/579        ETA : 08/03 &amp; 21/03/19</a:t>
                </a:r>
                <a:endParaRPr lang="en-US" altLang="zh-CN" sz="55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7812" y="2401132"/>
              <a:ext cx="1292145" cy="707680"/>
              <a:chOff x="373946" y="1256065"/>
              <a:chExt cx="5725649" cy="31669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946" y="1272319"/>
                <a:ext cx="2805980" cy="315071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631" y="1256065"/>
                <a:ext cx="2797964" cy="3150719"/>
              </a:xfrm>
              <a:prstGeom prst="rect">
                <a:avLst/>
              </a:prstGeom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206662" y="1256649"/>
            <a:ext cx="3822592" cy="1718965"/>
            <a:chOff x="3631179" y="1256649"/>
            <a:chExt cx="3822592" cy="17189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1179" y="1256649"/>
              <a:ext cx="3822592" cy="813756"/>
              <a:chOff x="517958" y="4236661"/>
              <a:chExt cx="3822592" cy="81375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17958" y="4236661"/>
                <a:ext cx="3822592" cy="635769"/>
                <a:chOff x="190154" y="1107523"/>
                <a:chExt cx="3822592" cy="635769"/>
              </a:xfrm>
            </p:grpSpPr>
            <p:sp>
              <p:nvSpPr>
                <p:cNvPr id="46" name="TextBox 32"/>
                <p:cNvSpPr txBox="1"/>
                <p:nvPr/>
              </p:nvSpPr>
              <p:spPr>
                <a:xfrm>
                  <a:off x="190154" y="1107523"/>
                  <a:ext cx="1291791" cy="17652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47" dirty="0">
                      <a:latin typeface="Microsoft Sans Serif" panose="020B0604020202020204" pitchFamily="34" charset="0"/>
                    </a:rPr>
                    <a:t>Style </a:t>
                  </a:r>
                  <a:r>
                    <a:rPr lang="en-US" sz="547" dirty="0" smtClean="0">
                      <a:latin typeface="Microsoft Sans Serif" panose="020B0604020202020204" pitchFamily="34" charset="0"/>
                    </a:rPr>
                    <a:t>Code:01109202</a:t>
                  </a:r>
                  <a:endParaRPr lang="en-US" sz="547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47" name="TextBox 33"/>
                <p:cNvSpPr txBox="1"/>
                <p:nvPr/>
              </p:nvSpPr>
              <p:spPr>
                <a:xfrm>
                  <a:off x="190155" y="1191158"/>
                  <a:ext cx="3294661" cy="17652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47" dirty="0" err="1" smtClean="0">
                      <a:latin typeface="Microsoft Sans Serif" panose="020B0604020202020204" pitchFamily="34" charset="0"/>
                    </a:rPr>
                    <a:t>Description:CTN</a:t>
                  </a:r>
                  <a:r>
                    <a:rPr lang="en-US" sz="547" dirty="0" smtClean="0">
                      <a:latin typeface="Microsoft Sans Serif" panose="020B0604020202020204" pitchFamily="34" charset="0"/>
                    </a:rPr>
                    <a:t>/SPNDX TWL LW RSE SLM TPR BRMDA</a:t>
                  </a:r>
                  <a:endParaRPr lang="en-US" sz="547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48" name="TextBox 34"/>
                <p:cNvSpPr txBox="1"/>
                <p:nvPr/>
              </p:nvSpPr>
              <p:spPr>
                <a:xfrm>
                  <a:off x="190155" y="1288925"/>
                  <a:ext cx="1457815" cy="176523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47" dirty="0" smtClean="0">
                      <a:latin typeface="Microsoft Sans Serif" panose="020B0604020202020204" pitchFamily="34" charset="0"/>
                    </a:rPr>
                    <a:t>Content:98% Cotton </a:t>
                  </a:r>
                  <a:r>
                    <a:rPr lang="en-US" sz="547" dirty="0">
                      <a:latin typeface="Microsoft Sans Serif" panose="020B0604020202020204" pitchFamily="34" charset="0"/>
                    </a:rPr>
                    <a:t>2</a:t>
                  </a:r>
                  <a:r>
                    <a:rPr lang="en-US" sz="547" dirty="0" smtClean="0">
                      <a:latin typeface="Microsoft Sans Serif" panose="020B0604020202020204" pitchFamily="34" charset="0"/>
                    </a:rPr>
                    <a:t>% Spandex</a:t>
                  </a:r>
                  <a:endParaRPr lang="en-US" sz="547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49" name="TextBox 35"/>
                <p:cNvSpPr txBox="1"/>
                <p:nvPr/>
              </p:nvSpPr>
              <p:spPr>
                <a:xfrm>
                  <a:off x="190155" y="1389521"/>
                  <a:ext cx="3822591" cy="17652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fr-FR" sz="547" dirty="0">
                      <a:latin typeface="Microsoft Sans Serif" panose="020B0604020202020204" pitchFamily="34" charset="0"/>
                    </a:rPr>
                    <a:t>Colors: </a:t>
                  </a:r>
                  <a:r>
                    <a:rPr lang="fr-FR" sz="547" dirty="0" smtClean="0">
                      <a:latin typeface="Microsoft Sans Serif" panose="020B0604020202020204" pitchFamily="34" charset="0"/>
                    </a:rPr>
                    <a:t>01[Signature White] 09[Signature Black] 14[</a:t>
                  </a:r>
                  <a:r>
                    <a:rPr lang="fr-FR" sz="547" dirty="0" err="1" smtClean="0">
                      <a:latin typeface="Microsoft Sans Serif" panose="020B0604020202020204" pitchFamily="34" charset="0"/>
                    </a:rPr>
                    <a:t>Crockery</a:t>
                  </a:r>
                  <a:r>
                    <a:rPr lang="fr-FR" sz="547" dirty="0" smtClean="0">
                      <a:latin typeface="Microsoft Sans Serif" panose="020B0604020202020204" pitchFamily="34" charset="0"/>
                    </a:rPr>
                    <a:t>] 50[</a:t>
                  </a:r>
                  <a:r>
                    <a:rPr lang="fr-FR" sz="547" dirty="0" err="1" smtClean="0">
                      <a:latin typeface="Microsoft Sans Serif" panose="020B0604020202020204" pitchFamily="34" charset="0"/>
                    </a:rPr>
                    <a:t>Grape</a:t>
                  </a:r>
                  <a:r>
                    <a:rPr lang="fr-FR" sz="547" dirty="0" smtClean="0">
                      <a:latin typeface="Microsoft Sans Serif" panose="020B0604020202020204" pitchFamily="34" charset="0"/>
                    </a:rPr>
                    <a:t> </a:t>
                  </a:r>
                  <a:r>
                    <a:rPr lang="fr-FR" sz="547" dirty="0" err="1" smtClean="0">
                      <a:latin typeface="Microsoft Sans Serif" panose="020B0604020202020204" pitchFamily="34" charset="0"/>
                    </a:rPr>
                    <a:t>Leaf</a:t>
                  </a:r>
                  <a:r>
                    <a:rPr lang="fr-FR" sz="547" dirty="0" smtClean="0">
                      <a:latin typeface="Microsoft Sans Serif" panose="020B0604020202020204" pitchFamily="34" charset="0"/>
                    </a:rPr>
                    <a:t>] 88[Chambray </a:t>
                  </a:r>
                  <a:r>
                    <a:rPr lang="fr-FR" sz="547" dirty="0" err="1" smtClean="0">
                      <a:latin typeface="Microsoft Sans Serif" panose="020B0604020202020204" pitchFamily="34" charset="0"/>
                    </a:rPr>
                    <a:t>Navy</a:t>
                  </a:r>
                  <a:r>
                    <a:rPr lang="fr-FR" sz="547" dirty="0" smtClean="0">
                      <a:latin typeface="Microsoft Sans Serif" panose="020B0604020202020204" pitchFamily="34" charset="0"/>
                    </a:rPr>
                    <a:t>]</a:t>
                  </a:r>
                  <a:endParaRPr lang="en-US" sz="547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50" name="TextBox 36"/>
                <p:cNvSpPr txBox="1"/>
                <p:nvPr/>
              </p:nvSpPr>
              <p:spPr>
                <a:xfrm>
                  <a:off x="190154" y="1482580"/>
                  <a:ext cx="874689" cy="26071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47" dirty="0" smtClean="0">
                      <a:latin typeface="Microsoft Sans Serif" panose="020B0604020202020204" pitchFamily="34" charset="0"/>
                    </a:rPr>
                    <a:t>Retail: RM129</a:t>
                  </a:r>
                </a:p>
                <a:p>
                  <a:pPr fontAlgn="t"/>
                  <a:r>
                    <a:rPr lang="en-US" sz="547" dirty="0" smtClean="0">
                      <a:latin typeface="Microsoft Sans Serif" panose="020B0604020202020204" pitchFamily="34" charset="0"/>
                    </a:rPr>
                    <a:t>Target: 1000pcs/week</a:t>
                  </a:r>
                  <a:endParaRPr lang="en-US" sz="547" dirty="0">
                    <a:latin typeface="Microsoft Sans Serif" panose="020B0604020202020204" pitchFamily="34" charset="0"/>
                  </a:endParaRPr>
                </a:p>
              </p:txBody>
            </p:sp>
          </p:grp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566158" y="4865751"/>
                <a:ext cx="2639771" cy="1846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4800pcs  </a:t>
                </a:r>
                <a:r>
                  <a:rPr lang="en-US" altLang="zh-CN" sz="600" dirty="0">
                    <a:latin typeface="Microsoft Sans Serif" pitchFamily="34" charset="0"/>
                  </a:rPr>
                  <a:t>P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18MY000863   ETA : 08/03 &amp; 15/03/19</a:t>
                </a:r>
                <a:endParaRPr lang="en-US" altLang="zh-CN" sz="60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770615" y="2210610"/>
              <a:ext cx="2921821" cy="765004"/>
              <a:chOff x="570951" y="2443811"/>
              <a:chExt cx="10177546" cy="227187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51" y="2458769"/>
                <a:ext cx="2028825" cy="22479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6766" y="2458264"/>
                <a:ext cx="2028825" cy="22574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9771" y="2454136"/>
                <a:ext cx="2028825" cy="22574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4923" y="2449299"/>
                <a:ext cx="2028825" cy="225742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9672" y="2443811"/>
                <a:ext cx="2028825" cy="2257425"/>
              </a:xfrm>
              <a:prstGeom prst="rect">
                <a:avLst/>
              </a:prstGeom>
            </p:spPr>
          </p:pic>
        </p:grpSp>
      </p:grpSp>
      <p:grpSp>
        <p:nvGrpSpPr>
          <p:cNvPr id="71" name="Group 70"/>
          <p:cNvGrpSpPr/>
          <p:nvPr/>
        </p:nvGrpSpPr>
        <p:grpSpPr>
          <a:xfrm>
            <a:off x="7767852" y="969948"/>
            <a:ext cx="7038956" cy="1984904"/>
            <a:chOff x="6710015" y="969948"/>
            <a:chExt cx="7038956" cy="1984904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6710015" y="969948"/>
              <a:ext cx="7038956" cy="1885868"/>
              <a:chOff x="580118" y="957490"/>
              <a:chExt cx="4148142" cy="1885750"/>
            </a:xfrm>
          </p:grpSpPr>
          <p:sp>
            <p:nvSpPr>
              <p:cNvPr id="77" name="Text Box 1"/>
              <p:cNvSpPr txBox="1">
                <a:spLocks noChangeArrowheads="1"/>
              </p:cNvSpPr>
              <p:nvPr/>
            </p:nvSpPr>
            <p:spPr bwMode="auto">
              <a:xfrm>
                <a:off x="580118" y="957490"/>
                <a:ext cx="1500190" cy="1430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57912" tIns="28952" rIns="57912" bIns="28952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tabLst>
                    <a:tab pos="0" algn="l"/>
                    <a:tab pos="277813" algn="l"/>
                    <a:tab pos="568325" algn="l"/>
                    <a:tab pos="858838" algn="l"/>
                    <a:tab pos="1149350" algn="l"/>
                    <a:tab pos="1439863" algn="l"/>
                    <a:tab pos="1728788" algn="l"/>
                    <a:tab pos="2019300" algn="l"/>
                    <a:tab pos="2308225" algn="l"/>
                    <a:tab pos="2597150" algn="l"/>
                    <a:tab pos="2887663" algn="l"/>
                    <a:tab pos="3178175" algn="l"/>
                    <a:tab pos="3467100" algn="l"/>
                    <a:tab pos="3757613" algn="l"/>
                    <a:tab pos="4048125" algn="l"/>
                    <a:tab pos="4337050" algn="l"/>
                    <a:tab pos="4627563" algn="l"/>
                    <a:tab pos="4918075" algn="l"/>
                    <a:tab pos="5205413" algn="l"/>
                    <a:tab pos="5494338" algn="l"/>
                    <a:tab pos="5784850" algn="l"/>
                  </a:tabLst>
                </a:pPr>
                <a:endParaRPr lang="en-US" altLang="zh-CN" sz="550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78" name="Group 77"/>
              <p:cNvGrpSpPr>
                <a:grpSpLocks/>
              </p:cNvGrpSpPr>
              <p:nvPr/>
            </p:nvGrpSpPr>
            <p:grpSpPr bwMode="auto">
              <a:xfrm>
                <a:off x="651553" y="1172872"/>
                <a:ext cx="4076707" cy="1670368"/>
                <a:chOff x="2838" y="542"/>
                <a:chExt cx="2568" cy="1052"/>
              </a:xfrm>
            </p:grpSpPr>
            <p:sp>
              <p:nvSpPr>
                <p:cNvPr id="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3" y="542"/>
                  <a:ext cx="1024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Style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Code:01109805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3" y="587"/>
                  <a:ext cx="1440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Description: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CTN/PLYSTR INTRLCK RGLR PCKT SHRTS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77" y="649"/>
                  <a:ext cx="98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Content:80% Cotton 20% Polyester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77" y="700"/>
                  <a:ext cx="2529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fr-FR" altLang="zh-CN" sz="550" dirty="0">
                      <a:latin typeface="Microsoft Sans Serif" pitchFamily="34" charset="0"/>
                    </a:rPr>
                    <a:t> Colors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41[</a:t>
                  </a:r>
                  <a:r>
                    <a:rPr lang="en-US" altLang="zh-CN" sz="550" dirty="0" err="1" smtClean="0">
                      <a:latin typeface="Microsoft Sans Serif" pitchFamily="34" charset="0"/>
                    </a:rPr>
                    <a:t>Melange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 Sharkskin] 70[Signature Black]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  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79" y="765"/>
                  <a:ext cx="56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Retail: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RM79 (Best Buy @ RM39/pc)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77" y="831"/>
                  <a:ext cx="765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Remark: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All Shops</a:t>
                  </a:r>
                  <a:endParaRPr lang="en-US" altLang="zh-CN" sz="550" dirty="0">
                    <a:latin typeface="Microsoft Sans Serif" pitchFamily="34" charset="0"/>
                  </a:endParaRPr>
                </a:p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Target 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850pcs/week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838" y="1483"/>
                  <a:ext cx="11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endParaRPr lang="zh-CN" altLang="en-US" sz="550"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777588" y="1881035"/>
                <a:ext cx="1368924" cy="1769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550" dirty="0" smtClean="0">
                    <a:latin typeface="Microsoft Sans Serif" pitchFamily="34" charset="0"/>
                  </a:rPr>
                  <a:t>Qty:2400       PO: 18MY000975/973        ETA : 08/03 &amp; 21/03/19</a:t>
                </a:r>
                <a:endParaRPr lang="en-US" altLang="zh-CN" sz="55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261507" y="2248372"/>
              <a:ext cx="1204877" cy="706480"/>
              <a:chOff x="961275" y="1473396"/>
              <a:chExt cx="6695557" cy="3775003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275" y="1473396"/>
                <a:ext cx="3352800" cy="37719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3082" y="1505074"/>
                <a:ext cx="3333750" cy="3743325"/>
              </a:xfrm>
              <a:prstGeom prst="rect">
                <a:avLst/>
              </a:prstGeom>
            </p:spPr>
          </p:pic>
        </p:grpSp>
      </p:grpSp>
      <p:sp>
        <p:nvSpPr>
          <p:cNvPr id="87" name="Rectangle 86"/>
          <p:cNvSpPr/>
          <p:nvPr/>
        </p:nvSpPr>
        <p:spPr>
          <a:xfrm>
            <a:off x="6388003" y="4556554"/>
            <a:ext cx="2124139" cy="172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C/Forward 11-8026 Skinny Taper Jeans</a:t>
            </a:r>
            <a:endParaRPr lang="en-MY" dirty="0"/>
          </a:p>
        </p:txBody>
      </p:sp>
      <p:sp>
        <p:nvSpPr>
          <p:cNvPr id="131" name="Rectangle 130"/>
          <p:cNvSpPr/>
          <p:nvPr/>
        </p:nvSpPr>
        <p:spPr>
          <a:xfrm>
            <a:off x="3265506" y="4564988"/>
            <a:ext cx="2124139" cy="172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C/Forward 11-8039 Skinny Taper Stretch Pants</a:t>
            </a:r>
            <a:endParaRPr lang="en-MY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91734" y="4248836"/>
            <a:ext cx="4848225" cy="2359567"/>
            <a:chOff x="3083080" y="4075288"/>
            <a:chExt cx="4848225" cy="2359567"/>
          </a:xfrm>
        </p:grpSpPr>
        <p:grpSp>
          <p:nvGrpSpPr>
            <p:cNvPr id="96" name="Group 95"/>
            <p:cNvGrpSpPr/>
            <p:nvPr/>
          </p:nvGrpSpPr>
          <p:grpSpPr>
            <a:xfrm>
              <a:off x="3083080" y="4075288"/>
              <a:ext cx="4848225" cy="815734"/>
              <a:chOff x="3767555" y="4236662"/>
              <a:chExt cx="4848225" cy="815734"/>
            </a:xfrm>
          </p:grpSpPr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3767555" y="4236662"/>
                <a:ext cx="4848225" cy="650589"/>
                <a:chOff x="3875992" y="863998"/>
                <a:chExt cx="4847990" cy="650457"/>
              </a:xfrm>
            </p:grpSpPr>
            <p:sp>
              <p:nvSpPr>
                <p:cNvPr id="100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875992" y="1079500"/>
                  <a:ext cx="2351995" cy="176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50" dirty="0" smtClean="0">
                      <a:latin typeface="Microsoft Sans Serif" panose="020B0604020202020204" pitchFamily="34" charset="0"/>
                    </a:rPr>
                    <a:t>Content:98% cotton 2% </a:t>
                  </a:r>
                  <a:r>
                    <a:rPr lang="en-US" altLang="zh-CN" sz="550" dirty="0" smtClean="0">
                      <a:latin typeface="Microsoft Sans Serif" panose="020B0604020202020204" pitchFamily="34" charset="0"/>
                    </a:rPr>
                    <a:t>spandex</a:t>
                  </a:r>
                  <a:endParaRPr lang="en-US" sz="55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10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875992" y="863998"/>
                  <a:ext cx="1775996" cy="176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50" dirty="0">
                      <a:latin typeface="Microsoft Sans Serif" panose="020B0604020202020204" pitchFamily="34" charset="0"/>
                    </a:rPr>
                    <a:t>Style </a:t>
                  </a:r>
                  <a:r>
                    <a:rPr lang="en-US" sz="550" dirty="0" smtClean="0">
                      <a:latin typeface="Microsoft Sans Serif" panose="020B0604020202020204" pitchFamily="34" charset="0"/>
                    </a:rPr>
                    <a:t>Code:01119008 (Skinny Taper)</a:t>
                  </a:r>
                  <a:endParaRPr lang="en-US" sz="55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10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75992" y="961511"/>
                  <a:ext cx="4703990" cy="176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50" dirty="0" err="1" smtClean="0">
                      <a:latin typeface="Microsoft Sans Serif" panose="020B0604020202020204" pitchFamily="34" charset="0"/>
                    </a:rPr>
                    <a:t>Description:CTN</a:t>
                  </a:r>
                  <a:r>
                    <a:rPr lang="en-US" altLang="zh-CN" sz="550" dirty="0" smtClean="0">
                      <a:latin typeface="Microsoft Sans Serif" panose="020B0604020202020204" pitchFamily="34" charset="0"/>
                    </a:rPr>
                    <a:t>/SPNDX TWL LW RSE SKNY TPR PNTS</a:t>
                  </a:r>
                  <a:endParaRPr lang="en-US" sz="55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103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875992" y="1164723"/>
                  <a:ext cx="4847990" cy="184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50" dirty="0">
                      <a:latin typeface="Microsoft Sans Serif" panose="020B0604020202020204" pitchFamily="34" charset="0"/>
                    </a:rPr>
                    <a:t>Colors: </a:t>
                  </a:r>
                  <a:r>
                    <a:rPr lang="fr-FR" sz="600" dirty="0" smtClean="0">
                      <a:latin typeface="Microsoft Sans Serif" panose="020B0604020202020204" pitchFamily="34" charset="0"/>
                    </a:rPr>
                    <a:t>09[Signature Black] 15[</a:t>
                  </a:r>
                  <a:r>
                    <a:rPr lang="fr-FR" sz="600" dirty="0" err="1" smtClean="0">
                      <a:latin typeface="Microsoft Sans Serif" panose="020B0604020202020204" pitchFamily="34" charset="0"/>
                    </a:rPr>
                    <a:t>Silver</a:t>
                  </a:r>
                  <a:r>
                    <a:rPr lang="fr-FR" sz="600" dirty="0" smtClean="0">
                      <a:latin typeface="Microsoft Sans Serif" panose="020B0604020202020204" pitchFamily="34" charset="0"/>
                    </a:rPr>
                    <a:t> </a:t>
                  </a:r>
                  <a:r>
                    <a:rPr lang="fr-FR" sz="600" dirty="0" err="1" smtClean="0">
                      <a:latin typeface="Microsoft Sans Serif" panose="020B0604020202020204" pitchFamily="34" charset="0"/>
                    </a:rPr>
                    <a:t>Lining</a:t>
                  </a:r>
                  <a:r>
                    <a:rPr lang="fr-FR" sz="600" dirty="0" smtClean="0">
                      <a:latin typeface="Microsoft Sans Serif" panose="020B0604020202020204" pitchFamily="34" charset="0"/>
                    </a:rPr>
                    <a:t>] 68[Chambray </a:t>
                  </a:r>
                  <a:r>
                    <a:rPr lang="fr-FR" sz="600" dirty="0" err="1" smtClean="0">
                      <a:latin typeface="Microsoft Sans Serif" panose="020B0604020202020204" pitchFamily="34" charset="0"/>
                    </a:rPr>
                    <a:t>Navy</a:t>
                  </a:r>
                  <a:r>
                    <a:rPr lang="fr-FR" sz="600" dirty="0" smtClean="0">
                      <a:latin typeface="Microsoft Sans Serif" panose="020B0604020202020204" pitchFamily="34" charset="0"/>
                    </a:rPr>
                    <a:t>]</a:t>
                  </a:r>
                  <a:endParaRPr lang="en-US" sz="55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10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875992" y="1252898"/>
                  <a:ext cx="1275871" cy="261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/>
                  <a:r>
                    <a:rPr lang="en-US" sz="550" dirty="0" smtClean="0">
                      <a:latin typeface="Microsoft Sans Serif" panose="020B0604020202020204" pitchFamily="34" charset="0"/>
                    </a:rPr>
                    <a:t>Retail: RM149</a:t>
                  </a:r>
                </a:p>
                <a:p>
                  <a:pPr fontAlgn="t"/>
                  <a:r>
                    <a:rPr lang="en-US" sz="550" dirty="0" smtClean="0">
                      <a:latin typeface="Microsoft Sans Serif" panose="020B0604020202020204" pitchFamily="34" charset="0"/>
                    </a:rPr>
                    <a:t>Target: </a:t>
                  </a:r>
                  <a:r>
                    <a:rPr lang="en-US" sz="550" dirty="0">
                      <a:latin typeface="Microsoft Sans Serif" panose="020B0604020202020204" pitchFamily="34" charset="0"/>
                    </a:rPr>
                    <a:t>5</a:t>
                  </a:r>
                  <a:r>
                    <a:rPr lang="en-US" altLang="zh-CN" sz="550" dirty="0" smtClean="0">
                      <a:latin typeface="Microsoft Sans Serif" panose="020B0604020202020204" pitchFamily="34" charset="0"/>
                    </a:rPr>
                    <a:t>0</a:t>
                  </a:r>
                  <a:r>
                    <a:rPr lang="en-US" sz="550" dirty="0" smtClean="0">
                      <a:latin typeface="Microsoft Sans Serif" panose="020B0604020202020204" pitchFamily="34" charset="0"/>
                    </a:rPr>
                    <a:t>0pcs/week</a:t>
                  </a:r>
                  <a:endParaRPr lang="en-US" sz="550" dirty="0">
                    <a:latin typeface="Microsoft Sans Serif" panose="020B0604020202020204" pitchFamily="34" charset="0"/>
                  </a:endParaRPr>
                </a:p>
              </p:txBody>
            </p:sp>
          </p:grpSp>
          <p:sp>
            <p:nvSpPr>
              <p:cNvPr id="99" name="Text Box 21"/>
              <p:cNvSpPr txBox="1">
                <a:spLocks noChangeArrowheads="1"/>
              </p:cNvSpPr>
              <p:nvPr/>
            </p:nvSpPr>
            <p:spPr bwMode="auto">
              <a:xfrm>
                <a:off x="3812079" y="4867730"/>
                <a:ext cx="2456339" cy="1846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US" altLang="zh-CN" sz="600" dirty="0">
                    <a:latin typeface="Microsoft Sans Serif" pitchFamily="34" charset="0"/>
                  </a:rPr>
                  <a:t>Qty : 2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500pcs   PO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18MY000857/858    ETA : 07/03 &amp; 28/03/19</a:t>
                </a:r>
                <a:endParaRPr lang="en-US" altLang="zh-CN" sz="60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388380" y="5052171"/>
              <a:ext cx="1605073" cy="1382684"/>
              <a:chOff x="2159510" y="1309245"/>
              <a:chExt cx="5319069" cy="3952876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9510" y="1309246"/>
                <a:ext cx="1762125" cy="395287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38274" y="1309246"/>
                <a:ext cx="1766178" cy="395287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6454" y="1309245"/>
                <a:ext cx="1762125" cy="39528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26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3956376" y="262243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Module:FW17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4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9104234" y="285750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 6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Dec17 –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Jan18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7" name="Group 67"/>
          <p:cNvGrpSpPr>
            <a:grpSpLocks/>
          </p:cNvGrpSpPr>
          <p:nvPr/>
        </p:nvGrpSpPr>
        <p:grpSpPr bwMode="auto">
          <a:xfrm>
            <a:off x="0" y="-333"/>
            <a:ext cx="14484994" cy="611188"/>
            <a:chOff x="-2408529" y="0"/>
            <a:chExt cx="22892078" cy="895127"/>
          </a:xfrm>
          <a:solidFill>
            <a:srgbClr val="92D050"/>
          </a:solidFill>
        </p:grpSpPr>
        <p:sp>
          <p:nvSpPr>
            <p:cNvPr id="138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9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142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46" name="TextBox 5"/>
            <p:cNvSpPr txBox="1">
              <a:spLocks noChangeArrowheads="1"/>
            </p:cNvSpPr>
            <p:nvPr/>
          </p:nvSpPr>
          <p:spPr bwMode="auto">
            <a:xfrm>
              <a:off x="14699277" y="69853"/>
              <a:ext cx="5784272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ACC 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47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33085" y="253353"/>
            <a:ext cx="6925301" cy="319206"/>
            <a:chOff x="125252" y="3969446"/>
            <a:chExt cx="6925301" cy="319206"/>
          </a:xfrm>
        </p:grpSpPr>
        <p:sp>
          <p:nvSpPr>
            <p:cNvPr id="125" name="TextBox 2"/>
            <p:cNvSpPr txBox="1">
              <a:spLocks noChangeArrowheads="1"/>
            </p:cNvSpPr>
            <p:nvPr/>
          </p:nvSpPr>
          <p:spPr bwMode="auto">
            <a:xfrm>
              <a:off x="125252" y="3980875"/>
              <a:ext cx="3098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26" name="Text Box 9"/>
            <p:cNvSpPr txBox="1">
              <a:spLocks noChangeArrowheads="1"/>
            </p:cNvSpPr>
            <p:nvPr/>
          </p:nvSpPr>
          <p:spPr bwMode="auto">
            <a:xfrm>
              <a:off x="3953341" y="3969446"/>
              <a:ext cx="3097212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010" tIns="29646" rIns="57010" bIns="29646">
              <a:spAutoFit/>
            </a:bodyPr>
            <a:lstStyle/>
            <a:p>
              <a:pPr>
                <a:tabLst>
                  <a:tab pos="0" algn="l"/>
                  <a:tab pos="277813" algn="l"/>
                  <a:tab pos="568325" algn="l"/>
                  <a:tab pos="858838" algn="l"/>
                  <a:tab pos="1147763" algn="l"/>
                  <a:tab pos="1438275" algn="l"/>
                  <a:tab pos="1727200" algn="l"/>
                  <a:tab pos="2017713" algn="l"/>
                  <a:tab pos="2308225" algn="l"/>
                  <a:tab pos="2597150" algn="l"/>
                  <a:tab pos="2887663" algn="l"/>
                  <a:tab pos="3176588" algn="l"/>
                  <a:tab pos="3465513" algn="l"/>
                  <a:tab pos="3756025" algn="l"/>
                  <a:tab pos="4046538" algn="l"/>
                  <a:tab pos="4337050" algn="l"/>
                  <a:tab pos="4627563" algn="l"/>
                  <a:tab pos="4916488" algn="l"/>
                  <a:tab pos="5203825" algn="l"/>
                  <a:tab pos="5492750" algn="l"/>
                  <a:tab pos="5783263" algn="l"/>
                </a:tabLst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Module:SS19 </a:t>
              </a: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</a:rPr>
                <a:t>Module 1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221557" y="3694422"/>
            <a:ext cx="11748885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9008020" y="307076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98128" y="790437"/>
            <a:ext cx="4800598" cy="2370964"/>
            <a:chOff x="131763" y="813323"/>
            <a:chExt cx="4799871" cy="2370142"/>
          </a:xfrm>
        </p:grpSpPr>
        <p:grpSp>
          <p:nvGrpSpPr>
            <p:cNvPr id="77" name="Group 76"/>
            <p:cNvGrpSpPr>
              <a:grpSpLocks/>
            </p:cNvGrpSpPr>
            <p:nvPr/>
          </p:nvGrpSpPr>
          <p:grpSpPr bwMode="auto">
            <a:xfrm>
              <a:off x="131763" y="813323"/>
              <a:ext cx="4799871" cy="801096"/>
              <a:chOff x="76000" y="3802040"/>
              <a:chExt cx="4799990" cy="801304"/>
            </a:xfrm>
          </p:grpSpPr>
          <p:sp>
            <p:nvSpPr>
              <p:cNvPr id="80" name="TextBox 37"/>
              <p:cNvSpPr txBox="1">
                <a:spLocks noChangeArrowheads="1"/>
              </p:cNvSpPr>
              <p:nvPr/>
            </p:nvSpPr>
            <p:spPr bwMode="auto">
              <a:xfrm>
                <a:off x="76000" y="3802040"/>
                <a:ext cx="158399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>
                    <a:latin typeface="Microsoft Sans Serif" panose="020B0604020202020204" pitchFamily="34" charset="0"/>
                  </a:rPr>
                  <a:t>Style Code:01177014</a:t>
                </a:r>
              </a:p>
            </p:txBody>
          </p:sp>
          <p:sp>
            <p:nvSpPr>
              <p:cNvPr id="81" name="TextBox 38"/>
              <p:cNvSpPr txBox="1">
                <a:spLocks noChangeArrowheads="1"/>
              </p:cNvSpPr>
              <p:nvPr/>
            </p:nvSpPr>
            <p:spPr bwMode="auto">
              <a:xfrm>
                <a:off x="76000" y="3896863"/>
                <a:ext cx="4655991" cy="276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 err="1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altLang="en-US" sz="600" dirty="0">
                    <a:latin typeface="Microsoft Sans Serif" panose="020B0604020202020204" pitchFamily="34" charset="0"/>
                  </a:rPr>
                  <a:t> RB CLSC 6 PCK BRFS </a:t>
                </a:r>
                <a:endParaRPr lang="en-US" altLang="en-US" sz="600" dirty="0" smtClean="0">
                  <a:latin typeface="Microsoft Sans Serif" panose="020B0604020202020204" pitchFamily="34" charset="0"/>
                </a:endParaRPr>
              </a:p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 smtClean="0">
                    <a:latin typeface="Microsoft Sans Serif" panose="020B0604020202020204" pitchFamily="34" charset="0"/>
                  </a:rPr>
                  <a:t>(</a:t>
                </a:r>
                <a:r>
                  <a:rPr lang="en-US" altLang="en-US" sz="600" dirty="0">
                    <a:latin typeface="Microsoft Sans Serif" panose="020B0604020202020204" pitchFamily="34" charset="0"/>
                  </a:rPr>
                  <a:t>JSQRD WSTBND ESSNTLS)</a:t>
                </a:r>
              </a:p>
            </p:txBody>
          </p:sp>
          <p:sp>
            <p:nvSpPr>
              <p:cNvPr id="82" name="TextBox 39"/>
              <p:cNvSpPr txBox="1">
                <a:spLocks noChangeArrowheads="1"/>
              </p:cNvSpPr>
              <p:nvPr/>
            </p:nvSpPr>
            <p:spPr bwMode="auto">
              <a:xfrm>
                <a:off x="76000" y="4102136"/>
                <a:ext cx="158399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>
                    <a:latin typeface="Microsoft Sans Serif" panose="020B0604020202020204" pitchFamily="34" charset="0"/>
                  </a:rPr>
                  <a:t>Content:100% Cotton</a:t>
                </a:r>
              </a:p>
            </p:txBody>
          </p:sp>
          <p:sp>
            <p:nvSpPr>
              <p:cNvPr id="83" name="TextBox 40"/>
              <p:cNvSpPr txBox="1">
                <a:spLocks noChangeArrowheads="1"/>
              </p:cNvSpPr>
              <p:nvPr/>
            </p:nvSpPr>
            <p:spPr bwMode="auto">
              <a:xfrm>
                <a:off x="76000" y="4418678"/>
                <a:ext cx="359229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>
                    <a:latin typeface="Microsoft Sans Serif" panose="020B0604020202020204" pitchFamily="34" charset="0"/>
                  </a:rPr>
                  <a:t>Target: </a:t>
                </a:r>
                <a:r>
                  <a:rPr lang="en-US" altLang="en-US" sz="600" dirty="0" smtClean="0">
                    <a:latin typeface="Microsoft Sans Serif" panose="020B0604020202020204" pitchFamily="34" charset="0"/>
                  </a:rPr>
                  <a:t>350pcs/week</a:t>
                </a:r>
                <a:endParaRPr lang="en-US" alt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4" name="TextBox 41"/>
              <p:cNvSpPr txBox="1">
                <a:spLocks noChangeArrowheads="1"/>
              </p:cNvSpPr>
              <p:nvPr/>
            </p:nvSpPr>
            <p:spPr bwMode="auto">
              <a:xfrm>
                <a:off x="76552" y="4306541"/>
                <a:ext cx="309996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>
                    <a:latin typeface="Microsoft Sans Serif" panose="020B0604020202020204" pitchFamily="34" charset="0"/>
                  </a:rPr>
                  <a:t>Retail </a:t>
                </a:r>
                <a:r>
                  <a:rPr lang="en-US" altLang="en-US" sz="600" dirty="0" err="1">
                    <a:latin typeface="Microsoft Sans Serif" panose="020B0604020202020204" pitchFamily="34" charset="0"/>
                  </a:rPr>
                  <a:t>Px</a:t>
                </a:r>
                <a:r>
                  <a:rPr lang="en-US" altLang="en-US" sz="600" dirty="0">
                    <a:latin typeface="Microsoft Sans Serif" panose="020B0604020202020204" pitchFamily="34" charset="0"/>
                  </a:rPr>
                  <a:t>: RM69/pcs (2 for RM120)</a:t>
                </a:r>
              </a:p>
            </p:txBody>
          </p:sp>
          <p:sp>
            <p:nvSpPr>
              <p:cNvPr id="85" name="TextBox 42"/>
              <p:cNvSpPr txBox="1">
                <a:spLocks noChangeArrowheads="1"/>
              </p:cNvSpPr>
              <p:nvPr/>
            </p:nvSpPr>
            <p:spPr bwMode="auto">
              <a:xfrm>
                <a:off x="76000" y="4207454"/>
                <a:ext cx="479999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t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600" dirty="0">
                    <a:latin typeface="Microsoft Sans Serif" panose="020B0604020202020204" pitchFamily="34" charset="0"/>
                  </a:rPr>
                  <a:t>Colors: </a:t>
                </a:r>
                <a:r>
                  <a:rPr lang="en-US" altLang="en-US" sz="600" dirty="0" smtClean="0">
                    <a:latin typeface="Microsoft Sans Serif" panose="020B0604020202020204" pitchFamily="34" charset="0"/>
                  </a:rPr>
                  <a:t>43[White/MHG/Black] 49[Red/MHG/Black]</a:t>
                </a:r>
                <a:endParaRPr lang="en-US" alt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206374" y="1603374"/>
              <a:ext cx="2594046" cy="1846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" dirty="0">
                  <a:latin typeface="Microsoft Sans Serif" panose="020B0604020202020204" pitchFamily="34" charset="0"/>
                </a:rPr>
                <a:t>Qty : </a:t>
              </a:r>
              <a:r>
                <a:rPr lang="en-US" altLang="zh-CN" sz="600" dirty="0" smtClean="0">
                  <a:latin typeface="Microsoft Sans Serif" panose="020B0604020202020204" pitchFamily="34" charset="0"/>
                </a:rPr>
                <a:t>805packs  </a:t>
              </a:r>
              <a:r>
                <a:rPr lang="en-US" altLang="zh-CN" sz="600" dirty="0">
                  <a:latin typeface="Microsoft Sans Serif" panose="020B0604020202020204" pitchFamily="34" charset="0"/>
                </a:rPr>
                <a:t>PO : </a:t>
              </a:r>
              <a:r>
                <a:rPr lang="en-US" altLang="zh-CN" sz="600" dirty="0" smtClean="0">
                  <a:latin typeface="Microsoft Sans Serif" panose="020B0604020202020204" pitchFamily="34" charset="0"/>
                </a:rPr>
                <a:t>18MY000848    ETA </a:t>
              </a:r>
              <a:r>
                <a:rPr lang="en-US" altLang="zh-CN" sz="600" dirty="0">
                  <a:latin typeface="Microsoft Sans Serif" panose="020B0604020202020204" pitchFamily="34" charset="0"/>
                </a:rPr>
                <a:t>: </a:t>
              </a:r>
              <a:r>
                <a:rPr lang="en-US" altLang="zh-CN" sz="600" dirty="0" smtClean="0">
                  <a:latin typeface="Microsoft Sans Serif" panose="020B0604020202020204" pitchFamily="34" charset="0"/>
                </a:rPr>
                <a:t>07/03/19</a:t>
              </a:r>
              <a:endParaRPr lang="en-US" altLang="zh-CN" sz="600" dirty="0">
                <a:latin typeface="Microsoft Sans Serif" panose="020B0604020202020204" pitchFamily="34" charset="0"/>
              </a:endParaRP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96" y="1934118"/>
              <a:ext cx="821596" cy="124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17922" y="4069508"/>
            <a:ext cx="4800598" cy="2019229"/>
            <a:chOff x="4303636" y="3923504"/>
            <a:chExt cx="4800598" cy="2019229"/>
          </a:xfrm>
        </p:grpSpPr>
        <p:grpSp>
          <p:nvGrpSpPr>
            <p:cNvPr id="47" name="Group 46"/>
            <p:cNvGrpSpPr/>
            <p:nvPr/>
          </p:nvGrpSpPr>
          <p:grpSpPr>
            <a:xfrm>
              <a:off x="4303636" y="3923504"/>
              <a:ext cx="4800598" cy="2019229"/>
              <a:chOff x="4739454" y="3596619"/>
              <a:chExt cx="4800598" cy="201922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7200" y="4780261"/>
                <a:ext cx="463705" cy="835587"/>
              </a:xfrm>
              <a:prstGeom prst="rect">
                <a:avLst/>
              </a:prstGeom>
            </p:spPr>
          </p:pic>
          <p:grpSp>
            <p:nvGrpSpPr>
              <p:cNvPr id="50" name="Group 49"/>
              <p:cNvGrpSpPr>
                <a:grpSpLocks/>
              </p:cNvGrpSpPr>
              <p:nvPr/>
            </p:nvGrpSpPr>
            <p:grpSpPr bwMode="auto">
              <a:xfrm>
                <a:off x="4739454" y="3596619"/>
                <a:ext cx="4800598" cy="1034976"/>
                <a:chOff x="127001" y="753031"/>
                <a:chExt cx="4799871" cy="1035018"/>
              </a:xfrm>
            </p:grpSpPr>
            <p:grpSp>
              <p:nvGrpSpPr>
                <p:cNvPr id="53" name="Group 52"/>
                <p:cNvGrpSpPr>
                  <a:grpSpLocks/>
                </p:cNvGrpSpPr>
                <p:nvPr/>
              </p:nvGrpSpPr>
              <p:grpSpPr bwMode="auto">
                <a:xfrm>
                  <a:off x="127001" y="753031"/>
                  <a:ext cx="4799871" cy="861381"/>
                  <a:chOff x="71238" y="3741738"/>
                  <a:chExt cx="4799990" cy="861606"/>
                </a:xfrm>
              </p:grpSpPr>
              <p:sp>
                <p:nvSpPr>
                  <p:cNvPr id="55" name="Text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00" y="3741738"/>
                    <a:ext cx="1583997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Style </a:t>
                    </a:r>
                    <a:r>
                      <a:rPr lang="en-US" altLang="en-US" sz="600" dirty="0" smtClean="0">
                        <a:latin typeface="Microsoft Sans Serif" panose="020B0604020202020204" pitchFamily="34" charset="0"/>
                      </a:rPr>
                      <a:t>Code:0115</a:t>
                    </a:r>
                    <a:r>
                      <a:rPr lang="en-US" altLang="zh-CN" sz="600" dirty="0" smtClean="0">
                        <a:latin typeface="Microsoft Sans Serif" panose="020B0604020202020204" pitchFamily="34" charset="0"/>
                      </a:rPr>
                      <a:t>8</a:t>
                    </a:r>
                    <a:r>
                      <a:rPr lang="en-US" altLang="en-US" sz="600" dirty="0" smtClean="0">
                        <a:latin typeface="Microsoft Sans Serif" panose="020B0604020202020204" pitchFamily="34" charset="0"/>
                      </a:rPr>
                      <a:t>002</a:t>
                    </a:r>
                    <a:endParaRPr lang="en-US" altLang="en-US" sz="600" dirty="0">
                      <a:latin typeface="Microsoft Sans Serif" panose="020B0604020202020204" pitchFamily="34" charset="0"/>
                    </a:endParaRPr>
                  </a:p>
                </p:txBody>
              </p:sp>
              <p:sp>
                <p:nvSpPr>
                  <p:cNvPr id="56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00" y="3866704"/>
                    <a:ext cx="4655991" cy="2770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 err="1">
                        <a:latin typeface="Microsoft Sans Serif" panose="020B0604020202020204" pitchFamily="34" charset="0"/>
                      </a:rPr>
                      <a:t>Description:CTN</a:t>
                    </a: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/NYLN/SPNDX JRSY 2 PCK </a:t>
                    </a:r>
                    <a:endParaRPr lang="en-US" altLang="en-US" sz="600" dirty="0" smtClean="0">
                      <a:latin typeface="Microsoft Sans Serif" panose="020B0604020202020204" pitchFamily="34" charset="0"/>
                    </a:endParaRPr>
                  </a:p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 smtClean="0">
                        <a:latin typeface="Microsoft Sans Serif" panose="020B0604020202020204" pitchFamily="34" charset="0"/>
                      </a:rPr>
                      <a:t>INVSBL </a:t>
                    </a: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SCKS (ESSNTLS)</a:t>
                    </a:r>
                  </a:p>
                </p:txBody>
              </p:sp>
              <p:sp>
                <p:nvSpPr>
                  <p:cNvPr id="57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00" y="4061947"/>
                    <a:ext cx="2187629" cy="1847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Content:78% Cotton 21</a:t>
                    </a:r>
                    <a:r>
                      <a:rPr lang="en-US" altLang="zh-CN" sz="600" dirty="0">
                        <a:latin typeface="Microsoft Sans Serif" panose="020B0604020202020204" pitchFamily="34" charset="0"/>
                      </a:rPr>
                      <a:t>% Polyester 1% Spandex</a:t>
                    </a:r>
                    <a:endParaRPr lang="en-US" altLang="en-US" sz="600" dirty="0">
                      <a:latin typeface="Microsoft Sans Serif" panose="020B0604020202020204" pitchFamily="34" charset="0"/>
                    </a:endParaRPr>
                  </a:p>
                </p:txBody>
              </p:sp>
              <p:sp>
                <p:nvSpPr>
                  <p:cNvPr id="58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00" y="4418678"/>
                    <a:ext cx="3592294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>
                        <a:latin typeface="Microsoft Sans Serif" panose="020B0604020202020204" pitchFamily="34" charset="0"/>
                      </a:rPr>
                      <a:t>Target: 450pairs/week</a:t>
                    </a:r>
                  </a:p>
                </p:txBody>
              </p:sp>
              <p:sp>
                <p:nvSpPr>
                  <p:cNvPr id="59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52" y="4306541"/>
                    <a:ext cx="3099964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Retail </a:t>
                    </a:r>
                    <a:r>
                      <a:rPr lang="en-US" altLang="en-US" sz="600" dirty="0" err="1">
                        <a:latin typeface="Microsoft Sans Serif" panose="020B0604020202020204" pitchFamily="34" charset="0"/>
                      </a:rPr>
                      <a:t>Px</a:t>
                    </a:r>
                    <a:r>
                      <a:rPr lang="en-US" altLang="en-US" sz="600" dirty="0">
                        <a:latin typeface="Microsoft Sans Serif" panose="020B0604020202020204" pitchFamily="34" charset="0"/>
                      </a:rPr>
                      <a:t>: RM30/pairs (2 for RM45)</a:t>
                    </a:r>
                  </a:p>
                </p:txBody>
              </p:sp>
              <p:sp>
                <p:nvSpPr>
                  <p:cNvPr id="6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38" y="4201031"/>
                    <a:ext cx="479999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fontAlgn="t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600" dirty="0" smtClean="0">
                        <a:latin typeface="Microsoft Sans Serif" panose="020B0604020202020204" pitchFamily="34" charset="0"/>
                      </a:rPr>
                      <a:t>Colors: </a:t>
                    </a:r>
                    <a:r>
                      <a:rPr lang="en-US" altLang="zh-CN" sz="600" dirty="0" smtClean="0">
                        <a:latin typeface="Microsoft Sans Serif" panose="020B0604020202020204" pitchFamily="34" charset="0"/>
                      </a:rPr>
                      <a:t>01, 02, 04 &amp; 06</a:t>
                    </a:r>
                    <a:endParaRPr lang="en-US" altLang="en-US" sz="600" dirty="0">
                      <a:latin typeface="Microsoft Sans Serif" panose="020B0604020202020204" pitchFamily="34" charset="0"/>
                    </a:endParaRPr>
                  </a:p>
                </p:txBody>
              </p:sp>
            </p:grpSp>
            <p:sp>
              <p:nvSpPr>
                <p:cNvPr id="5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6375" y="1603375"/>
                  <a:ext cx="2257109" cy="18467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t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600" dirty="0">
                      <a:latin typeface="Microsoft Sans Serif" panose="020B0604020202020204" pitchFamily="34" charset="0"/>
                    </a:rPr>
                    <a:t>Qty :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1500pcs  </a:t>
                  </a:r>
                  <a:r>
                    <a:rPr lang="en-US" altLang="zh-CN" sz="600" dirty="0">
                      <a:latin typeface="Microsoft Sans Serif" panose="020B0604020202020204" pitchFamily="34" charset="0"/>
                    </a:rPr>
                    <a:t>PO :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18MY001035      </a:t>
                  </a:r>
                  <a:r>
                    <a:rPr lang="en-US" altLang="zh-CN" sz="600" dirty="0">
                      <a:latin typeface="Microsoft Sans Serif" panose="020B0604020202020204" pitchFamily="34" charset="0"/>
                    </a:rPr>
                    <a:t>ETA :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18/01/19</a:t>
                  </a:r>
                  <a:endParaRPr lang="en-US" altLang="zh-CN" sz="600" dirty="0">
                    <a:latin typeface="Microsoft Sans Serif" panose="020B0604020202020204" pitchFamily="34" charset="0"/>
                  </a:endParaRPr>
                </a:p>
              </p:txBody>
            </p:sp>
          </p:grp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706" y="4799767"/>
                <a:ext cx="464631" cy="815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9712" y="4778331"/>
                <a:ext cx="464687" cy="837358"/>
              </a:xfrm>
              <a:prstGeom prst="rect">
                <a:avLst/>
              </a:prstGeom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2347" y="5111513"/>
              <a:ext cx="441116" cy="83035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701430" y="4063197"/>
            <a:ext cx="4800598" cy="2019587"/>
            <a:chOff x="7120123" y="3911039"/>
            <a:chExt cx="4800598" cy="2019587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7120123" y="3911039"/>
              <a:ext cx="4800598" cy="1022080"/>
              <a:chOff x="131763" y="803280"/>
              <a:chExt cx="4799871" cy="1021795"/>
            </a:xfrm>
          </p:grpSpPr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131763" y="803280"/>
                <a:ext cx="4799871" cy="770959"/>
                <a:chOff x="76000" y="3791993"/>
                <a:chExt cx="4799990" cy="771159"/>
              </a:xfrm>
            </p:grpSpPr>
            <p:sp>
              <p:nvSpPr>
                <p:cNvPr id="41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6000" y="3791993"/>
                  <a:ext cx="15839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Style Code:01157022</a:t>
                  </a:r>
                </a:p>
              </p:txBody>
            </p:sp>
            <p:sp>
              <p:nvSpPr>
                <p:cNvPr id="4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6000" y="3866720"/>
                  <a:ext cx="4655991" cy="276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 err="1">
                      <a:latin typeface="Microsoft Sans Serif" panose="020B0604020202020204" pitchFamily="34" charset="0"/>
                    </a:rPr>
                    <a:t>Description:CTN</a:t>
                  </a: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/PLYSTR/ELSTNE 2 PCK PTTRN </a:t>
                  </a:r>
                  <a:endParaRPr lang="en-US" altLang="en-US" sz="600" dirty="0" smtClean="0">
                    <a:latin typeface="Microsoft Sans Serif" panose="020B0604020202020204" pitchFamily="34" charset="0"/>
                  </a:endParaRPr>
                </a:p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PD </a:t>
                  </a: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SCKS (ESSNTLS)</a:t>
                  </a:r>
                </a:p>
              </p:txBody>
            </p:sp>
            <p:sp>
              <p:nvSpPr>
                <p:cNvPr id="4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6000" y="4061947"/>
                  <a:ext cx="2187629" cy="184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latin typeface="Microsoft Sans Serif" panose="020B0604020202020204" pitchFamily="34" charset="0"/>
                    </a:rPr>
                    <a:t>Content:75% Cotton 22</a:t>
                  </a:r>
                  <a:r>
                    <a:rPr lang="en-US" altLang="zh-CN" sz="600">
                      <a:latin typeface="Microsoft Sans Serif" panose="020B0604020202020204" pitchFamily="34" charset="0"/>
                    </a:rPr>
                    <a:t>% Polyester 3% Spandex</a:t>
                  </a:r>
                  <a:endParaRPr lang="en-US" altLang="en-US" sz="60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44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76000" y="4378486"/>
                  <a:ext cx="359229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Target: 250pairs/week</a:t>
                  </a:r>
                </a:p>
              </p:txBody>
            </p:sp>
            <p:sp>
              <p:nvSpPr>
                <p:cNvPr id="4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76552" y="4256302"/>
                  <a:ext cx="309996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latin typeface="Microsoft Sans Serif" panose="020B0604020202020204" pitchFamily="34" charset="0"/>
                    </a:rPr>
                    <a:t>Retail Px: RM30/pairs (2 for RM45)</a:t>
                  </a:r>
                </a:p>
              </p:txBody>
            </p:sp>
            <p:sp>
              <p:nvSpPr>
                <p:cNvPr id="46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76000" y="4157217"/>
                  <a:ext cx="479999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Colors: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49</a:t>
                  </a:r>
                  <a:r>
                    <a:rPr lang="zh-CN" altLang="en-US" sz="600" dirty="0" smtClean="0">
                      <a:latin typeface="Microsoft Sans Serif" panose="020B0604020202020204" pitchFamily="34" charset="0"/>
                    </a:rPr>
                    <a:t>，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50</a:t>
                  </a:r>
                  <a:r>
                    <a:rPr lang="zh-CN" altLang="en-US" sz="600" dirty="0" smtClean="0">
                      <a:latin typeface="Microsoft Sans Serif" panose="020B0604020202020204" pitchFamily="34" charset="0"/>
                    </a:rPr>
                    <a:t>，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78</a:t>
                  </a:r>
                  <a:r>
                    <a:rPr lang="zh-CN" altLang="en-US" sz="600" dirty="0" smtClean="0">
                      <a:latin typeface="Microsoft Sans Serif" panose="020B0604020202020204" pitchFamily="34" charset="0"/>
                    </a:rPr>
                    <a:t>， 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80 &amp; 89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</p:grpSp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219820" y="1640460"/>
                <a:ext cx="2289184" cy="1846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Microsoft Sans Serif" panose="020B0604020202020204" pitchFamily="34" charset="0"/>
                  </a:rPr>
                  <a:t>Qty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:3000pcs 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17MY001034     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ETA 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29/11/18</a:t>
                </a:r>
                <a:endParaRPr lang="en-US" altLang="zh-CN" sz="600" dirty="0">
                  <a:latin typeface="Microsoft Sans Serif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334233" y="5076718"/>
              <a:ext cx="2607931" cy="853908"/>
              <a:chOff x="302645" y="1230607"/>
              <a:chExt cx="11845326" cy="386816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645" y="1307820"/>
                <a:ext cx="2286000" cy="379095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8093" y="1264224"/>
                <a:ext cx="2257425" cy="379095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8467" y="1301065"/>
                <a:ext cx="2400300" cy="37719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9319" y="1288289"/>
                <a:ext cx="2505075" cy="37719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23871" y="1230607"/>
                <a:ext cx="2324100" cy="3800475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695483" y="830226"/>
            <a:ext cx="4800598" cy="2439122"/>
            <a:chOff x="3695483" y="769263"/>
            <a:chExt cx="4800598" cy="2439122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695483" y="769263"/>
              <a:ext cx="4800598" cy="939148"/>
              <a:chOff x="131763" y="813300"/>
              <a:chExt cx="4799871" cy="938822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31763" y="813300"/>
                <a:ext cx="4799871" cy="724910"/>
                <a:chOff x="76000" y="3802040"/>
                <a:chExt cx="4799990" cy="725103"/>
              </a:xfrm>
            </p:grpSpPr>
            <p:sp>
              <p:nvSpPr>
                <p:cNvPr id="2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6000" y="3802040"/>
                  <a:ext cx="15839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Style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Code:01179</a:t>
                  </a:r>
                  <a:r>
                    <a:rPr lang="en-US" altLang="zh-CN" sz="600" dirty="0" smtClean="0">
                      <a:latin typeface="Microsoft Sans Serif" panose="020B0604020202020204" pitchFamily="34" charset="0"/>
                    </a:rPr>
                    <a:t>139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2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6000" y="3896863"/>
                  <a:ext cx="4655991" cy="2769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 err="1" smtClean="0">
                      <a:latin typeface="Microsoft Sans Serif" panose="020B0604020202020204" pitchFamily="34" charset="0"/>
                    </a:rPr>
                    <a:t>Description:CTN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 PPLN RGLR 3 PCK BXR (ESSNTLS) </a:t>
                  </a:r>
                </a:p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28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6000" y="4025937"/>
                  <a:ext cx="15839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Content:100% Cotton</a:t>
                  </a:r>
                </a:p>
              </p:txBody>
            </p:sp>
            <p:sp>
              <p:nvSpPr>
                <p:cNvPr id="29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76000" y="4342477"/>
                  <a:ext cx="359229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Target: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350pcs/week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30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76552" y="4230340"/>
                  <a:ext cx="309996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Retail </a:t>
                  </a:r>
                  <a:r>
                    <a:rPr lang="en-US" altLang="en-US" sz="600" dirty="0" err="1">
                      <a:latin typeface="Microsoft Sans Serif" panose="020B0604020202020204" pitchFamily="34" charset="0"/>
                    </a:rPr>
                    <a:t>Px</a:t>
                  </a: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RM69/Pack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3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76000" y="4131252"/>
                  <a:ext cx="479999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Colors: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63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</p:grp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206374" y="1567520"/>
                <a:ext cx="2594046" cy="1846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Microsoft Sans Serif" panose="020B0604020202020204" pitchFamily="34" charset="0"/>
                  </a:rPr>
                  <a:t>Qty : 6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00packs 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18MY000845    ETA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07/03/19</a:t>
                </a:r>
                <a:endParaRPr lang="en-US" altLang="zh-CN" sz="600" dirty="0">
                  <a:latin typeface="Microsoft Sans Serif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55711" y="1876583"/>
              <a:ext cx="663742" cy="133180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249828" y="836115"/>
            <a:ext cx="4800598" cy="2323262"/>
            <a:chOff x="7249828" y="749025"/>
            <a:chExt cx="4800598" cy="2323262"/>
          </a:xfrm>
        </p:grpSpPr>
        <p:grpSp>
          <p:nvGrpSpPr>
            <p:cNvPr id="91" name="Group 90"/>
            <p:cNvGrpSpPr>
              <a:grpSpLocks/>
            </p:cNvGrpSpPr>
            <p:nvPr/>
          </p:nvGrpSpPr>
          <p:grpSpPr bwMode="auto">
            <a:xfrm>
              <a:off x="7249828" y="749025"/>
              <a:ext cx="4800598" cy="939148"/>
              <a:chOff x="131763" y="813300"/>
              <a:chExt cx="4799871" cy="938822"/>
            </a:xfrm>
          </p:grpSpPr>
          <p:grpSp>
            <p:nvGrpSpPr>
              <p:cNvPr id="93" name="Group 92"/>
              <p:cNvGrpSpPr>
                <a:grpSpLocks/>
              </p:cNvGrpSpPr>
              <p:nvPr/>
            </p:nvGrpSpPr>
            <p:grpSpPr bwMode="auto">
              <a:xfrm>
                <a:off x="131763" y="813300"/>
                <a:ext cx="4799871" cy="724910"/>
                <a:chOff x="76000" y="3802040"/>
                <a:chExt cx="4799990" cy="725103"/>
              </a:xfrm>
            </p:grpSpPr>
            <p:sp>
              <p:nvSpPr>
                <p:cNvPr id="95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6000" y="3802040"/>
                  <a:ext cx="15839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Style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Code:01148001 (GWF Backpack)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9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6000" y="3896863"/>
                  <a:ext cx="4655991" cy="2769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 err="1" smtClean="0">
                      <a:latin typeface="Microsoft Sans Serif" panose="020B0604020202020204" pitchFamily="34" charset="0"/>
                    </a:rPr>
                    <a:t>Description:PLYSTR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 BCKPCK </a:t>
                  </a:r>
                </a:p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97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76000" y="4025937"/>
                  <a:ext cx="15839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Content:100%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Polyester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98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76000" y="4342477"/>
                  <a:ext cx="359229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Target: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200pcs/week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99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76552" y="4230340"/>
                  <a:ext cx="309996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Retail </a:t>
                  </a:r>
                  <a:r>
                    <a:rPr lang="en-US" altLang="en-US" sz="600" dirty="0" err="1">
                      <a:latin typeface="Microsoft Sans Serif" panose="020B0604020202020204" pitchFamily="34" charset="0"/>
                    </a:rPr>
                    <a:t>Px</a:t>
                  </a: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RM149/Pc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  <p:sp>
              <p:nvSpPr>
                <p:cNvPr id="10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76000" y="4131252"/>
                  <a:ext cx="4799990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t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 dirty="0">
                      <a:latin typeface="Microsoft Sans Serif" panose="020B0604020202020204" pitchFamily="34" charset="0"/>
                    </a:rPr>
                    <a:t>Colors: </a:t>
                  </a:r>
                  <a:r>
                    <a:rPr lang="en-US" altLang="en-US" sz="600" dirty="0" smtClean="0">
                      <a:latin typeface="Microsoft Sans Serif" panose="020B0604020202020204" pitchFamily="34" charset="0"/>
                    </a:rPr>
                    <a:t>01 Grey</a:t>
                  </a:r>
                  <a:endParaRPr lang="en-US" altLang="en-US" sz="600" dirty="0">
                    <a:latin typeface="Microsoft Sans Serif" panose="020B0604020202020204" pitchFamily="34" charset="0"/>
                  </a:endParaRPr>
                </a:p>
              </p:txBody>
            </p:sp>
          </p:grpSp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206374" y="1567520"/>
                <a:ext cx="2594046" cy="1846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" dirty="0">
                    <a:latin typeface="Microsoft Sans Serif" panose="020B0604020202020204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400pcs 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18MY000672    ETA </a:t>
                </a:r>
                <a:r>
                  <a:rPr lang="en-US" altLang="zh-CN" sz="600" dirty="0">
                    <a:latin typeface="Microsoft Sans Serif" panose="020B0604020202020204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anose="020B0604020202020204" pitchFamily="34" charset="0"/>
                  </a:rPr>
                  <a:t>07/03/19</a:t>
                </a:r>
                <a:endParaRPr lang="en-US" altLang="zh-CN" sz="600" dirty="0">
                  <a:latin typeface="Microsoft Sans Serif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47619" y="1883483"/>
              <a:ext cx="1086407" cy="1188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475"/>
            <a:ext cx="12192000" cy="2016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GIORDANO </a:t>
            </a:r>
            <a:r>
              <a:rPr lang="en-US" sz="6600" b="1" dirty="0" smtClean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WOMEN</a:t>
            </a:r>
            <a:endParaRPr lang="en-US" sz="6600" b="1" dirty="0"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25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1108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317626" y="214313"/>
            <a:ext cx="2337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MARCH19 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5597237" y="214313"/>
            <a:ext cx="1981200" cy="678873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POLO </a:t>
            </a:r>
            <a:r>
              <a:rPr lang="en-US" b="1" dirty="0" err="1" smtClean="0">
                <a:solidFill>
                  <a:schemeClr val="tx1"/>
                </a:solidFill>
              </a:rPr>
              <a:t>POLO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197659" y="803969"/>
            <a:ext cx="2576945" cy="831273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GW PRODUCT FOCUS</a:t>
            </a:r>
            <a:endParaRPr lang="en-US" b="1" dirty="0"/>
          </a:p>
        </p:txBody>
      </p:sp>
      <p:sp>
        <p:nvSpPr>
          <p:cNvPr id="31" name="Pentagon 30"/>
          <p:cNvSpPr/>
          <p:nvPr/>
        </p:nvSpPr>
        <p:spPr>
          <a:xfrm>
            <a:off x="205650" y="2023573"/>
            <a:ext cx="2576945" cy="831273"/>
          </a:xfrm>
          <a:prstGeom prst="homePlat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CAT </a:t>
            </a:r>
            <a:r>
              <a:rPr lang="en-US" b="1" dirty="0"/>
              <a:t>3</a:t>
            </a:r>
            <a:r>
              <a:rPr lang="en-US" b="1" dirty="0" smtClean="0"/>
              <a:t>1 – Polo (3G)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3355217" cy="586325"/>
            <a:chOff x="-2408529" y="0"/>
            <a:chExt cx="21106580" cy="808662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2" cy="7866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2913779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W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’s Shirts &amp; Dress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99547" y="685924"/>
            <a:ext cx="32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COTTON LYCRA OXFORD GROUP </a:t>
            </a:r>
            <a:endParaRPr lang="en-US" b="1" u="sng" dirty="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5944290" y="892450"/>
            <a:ext cx="0" cy="576586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132598" y="744936"/>
            <a:ext cx="25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COTTON POPLIN GROUP </a:t>
            </a:r>
            <a:endParaRPr lang="en-US" b="1" u="sng" dirty="0"/>
          </a:p>
        </p:txBody>
      </p:sp>
      <p:sp>
        <p:nvSpPr>
          <p:cNvPr id="207" name="Text Box 2"/>
          <p:cNvSpPr txBox="1">
            <a:spLocks noChangeArrowheads="1"/>
          </p:cNvSpPr>
          <p:nvPr/>
        </p:nvSpPr>
        <p:spPr bwMode="auto">
          <a:xfrm>
            <a:off x="8952600" y="26551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32598" y="1114268"/>
            <a:ext cx="5375989" cy="1040819"/>
            <a:chOff x="6132598" y="1114268"/>
            <a:chExt cx="5375989" cy="1040819"/>
          </a:xfrm>
        </p:grpSpPr>
        <p:grpSp>
          <p:nvGrpSpPr>
            <p:cNvPr id="3" name="Group 2"/>
            <p:cNvGrpSpPr/>
            <p:nvPr/>
          </p:nvGrpSpPr>
          <p:grpSpPr>
            <a:xfrm>
              <a:off x="6132598" y="1114268"/>
              <a:ext cx="5375989" cy="895107"/>
              <a:chOff x="6132598" y="1114268"/>
              <a:chExt cx="5375989" cy="89510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132598" y="1114268"/>
                <a:ext cx="177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Code:05348041 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32598" y="1254477"/>
                <a:ext cx="537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Description:W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CTN PPLN FL OPNNG LS CMFRT BTN FRNT GRMNT WSH SHRT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32598" y="1401911"/>
                <a:ext cx="153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32598" y="1547344"/>
                <a:ext cx="201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fr-FR" sz="60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600" dirty="0" smtClean="0">
                    <a:latin typeface="Microsoft Sans Serif" panose="020B0604020202020204" pitchFamily="34" charset="0"/>
                  </a:rPr>
                  <a:t>: 16 25 66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32598" y="1686216"/>
                <a:ext cx="121117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Price: RM149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32598" y="1824709"/>
                <a:ext cx="67199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Remark: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189734" y="1970521"/>
              <a:ext cx="2071410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>
                  <a:latin typeface="Microsoft Sans Serif" pitchFamily="34" charset="0"/>
                </a:rPr>
                <a:t>Qty : </a:t>
              </a:r>
              <a:r>
                <a:rPr lang="en-US" altLang="zh-CN" sz="600" dirty="0" smtClean="0">
                  <a:latin typeface="Microsoft Sans Serif" pitchFamily="34" charset="0"/>
                </a:rPr>
                <a:t>2400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18MY000450  </a:t>
              </a:r>
              <a:r>
                <a:rPr lang="en-US" altLang="zh-CN" sz="600" dirty="0">
                  <a:latin typeface="Microsoft Sans Serif" pitchFamily="34" charset="0"/>
                </a:rPr>
                <a:t>ETA : TBA 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381" y="1200328"/>
            <a:ext cx="972545" cy="884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926" y="1196237"/>
            <a:ext cx="970777" cy="884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429" y="1200328"/>
            <a:ext cx="966458" cy="88004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149225" y="2842985"/>
            <a:ext cx="5375989" cy="1040819"/>
            <a:chOff x="6132598" y="1114268"/>
            <a:chExt cx="5375989" cy="1040819"/>
          </a:xfrm>
        </p:grpSpPr>
        <p:grpSp>
          <p:nvGrpSpPr>
            <p:cNvPr id="43" name="Group 42"/>
            <p:cNvGrpSpPr/>
            <p:nvPr/>
          </p:nvGrpSpPr>
          <p:grpSpPr>
            <a:xfrm>
              <a:off x="6132598" y="1114268"/>
              <a:ext cx="5375989" cy="895107"/>
              <a:chOff x="6132598" y="1114268"/>
              <a:chExt cx="5375989" cy="895107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132598" y="1114268"/>
                <a:ext cx="177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Code:05348043 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32598" y="1254477"/>
                <a:ext cx="537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Description:W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CTN PPLN WVN CLR LS CMFRT HLF PLCKT GRMNT WSH SHRT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132598" y="1401911"/>
                <a:ext cx="153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32598" y="1547344"/>
                <a:ext cx="201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fr-FR" sz="60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600" dirty="0" smtClean="0">
                    <a:latin typeface="Microsoft Sans Serif" panose="020B0604020202020204" pitchFamily="34" charset="0"/>
                  </a:rPr>
                  <a:t>: 16 25 68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32598" y="1686216"/>
                <a:ext cx="121117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Price: RM169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32598" y="1824709"/>
                <a:ext cx="67199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Remark: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6189734" y="1970521"/>
              <a:ext cx="2071410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>
                  <a:latin typeface="Microsoft Sans Serif" pitchFamily="34" charset="0"/>
                </a:rPr>
                <a:t>Qty : </a:t>
              </a:r>
              <a:r>
                <a:rPr lang="en-US" altLang="zh-CN" sz="600" dirty="0" smtClean="0">
                  <a:latin typeface="Microsoft Sans Serif" pitchFamily="34" charset="0"/>
                </a:rPr>
                <a:t>2300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18MY000419  </a:t>
              </a:r>
              <a:r>
                <a:rPr lang="en-US" altLang="zh-CN" sz="600" dirty="0">
                  <a:latin typeface="Microsoft Sans Serif" pitchFamily="34" charset="0"/>
                </a:rPr>
                <a:t>ETA : TBA  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380" y="2873850"/>
            <a:ext cx="899729" cy="10099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926" y="2835952"/>
            <a:ext cx="924584" cy="10408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0327" y="2842985"/>
            <a:ext cx="924879" cy="104081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206361" y="4628262"/>
            <a:ext cx="5375989" cy="1040819"/>
            <a:chOff x="6132598" y="1114268"/>
            <a:chExt cx="5375989" cy="1040819"/>
          </a:xfrm>
        </p:grpSpPr>
        <p:grpSp>
          <p:nvGrpSpPr>
            <p:cNvPr id="55" name="Group 54"/>
            <p:cNvGrpSpPr/>
            <p:nvPr/>
          </p:nvGrpSpPr>
          <p:grpSpPr>
            <a:xfrm>
              <a:off x="6132598" y="1114268"/>
              <a:ext cx="5375989" cy="895107"/>
              <a:chOff x="6132598" y="1114268"/>
              <a:chExt cx="5375989" cy="89510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132598" y="1114268"/>
                <a:ext cx="177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Code:05468040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32598" y="1254477"/>
                <a:ext cx="537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Description:W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CTN PPLN FL OPNNG LS LSE DRWSTRNG GRMNT WSH DRS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132598" y="1401911"/>
                <a:ext cx="153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132598" y="1547344"/>
                <a:ext cx="201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fr-FR" sz="60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600" dirty="0" smtClean="0">
                    <a:latin typeface="Microsoft Sans Serif" panose="020B0604020202020204" pitchFamily="34" charset="0"/>
                  </a:rPr>
                  <a:t>: 25 99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132598" y="1686216"/>
                <a:ext cx="121117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Price: RM189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32598" y="1824709"/>
                <a:ext cx="67199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Remark: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6189734" y="1970521"/>
              <a:ext cx="2071410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>
                  <a:latin typeface="Microsoft Sans Serif" pitchFamily="34" charset="0"/>
                </a:rPr>
                <a:t>Qty : </a:t>
              </a:r>
              <a:r>
                <a:rPr lang="en-US" altLang="zh-CN" sz="600" dirty="0" smtClean="0">
                  <a:latin typeface="Microsoft Sans Serif" pitchFamily="34" charset="0"/>
                </a:rPr>
                <a:t>1400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18MY000454  </a:t>
              </a:r>
              <a:r>
                <a:rPr lang="en-US" altLang="zh-CN" sz="600" dirty="0">
                  <a:latin typeface="Microsoft Sans Serif" pitchFamily="34" charset="0"/>
                </a:rPr>
                <a:t>ETA : TBA  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7916" y="4647366"/>
            <a:ext cx="1098657" cy="10938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6373" y="4646419"/>
            <a:ext cx="1099609" cy="1094754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13579" y="1114268"/>
            <a:ext cx="5375989" cy="1040919"/>
            <a:chOff x="6132598" y="1114268"/>
            <a:chExt cx="5375989" cy="1040919"/>
          </a:xfrm>
        </p:grpSpPr>
        <p:grpSp>
          <p:nvGrpSpPr>
            <p:cNvPr id="66" name="Group 65"/>
            <p:cNvGrpSpPr/>
            <p:nvPr/>
          </p:nvGrpSpPr>
          <p:grpSpPr>
            <a:xfrm>
              <a:off x="6132598" y="1114268"/>
              <a:ext cx="5375989" cy="895107"/>
              <a:chOff x="6132598" y="1114268"/>
              <a:chExt cx="5375989" cy="895107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132598" y="1114268"/>
                <a:ext cx="177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Code:05349048 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32598" y="1254477"/>
                <a:ext cx="537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Description:W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CTN/LYCRA OCFRD FL OPNNG LS SLM BTN FRNT GRMNT WSH SHRT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132598" y="1401911"/>
                <a:ext cx="153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 98% Cotton 2% Lycra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32598" y="1547344"/>
                <a:ext cx="201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fr-FR" sz="60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600" dirty="0" smtClean="0">
                    <a:latin typeface="Microsoft Sans Serif" panose="020B0604020202020204" pitchFamily="34" charset="0"/>
                  </a:rPr>
                  <a:t>: 01 03 04 75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132598" y="1686216"/>
                <a:ext cx="121117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Price: RM149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132598" y="1824709"/>
                <a:ext cx="67199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Remark: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6189733" y="1970521"/>
              <a:ext cx="2210819" cy="1846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>
                  <a:latin typeface="Microsoft Sans Serif" pitchFamily="34" charset="0"/>
                </a:rPr>
                <a:t>Qty : </a:t>
              </a:r>
              <a:r>
                <a:rPr lang="en-US" altLang="zh-CN" sz="600" dirty="0" smtClean="0">
                  <a:latin typeface="Microsoft Sans Serif" pitchFamily="34" charset="0"/>
                </a:rPr>
                <a:t>4000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18MY000904/18MY001002  </a:t>
              </a:r>
              <a:r>
                <a:rPr lang="en-US" altLang="zh-CN" sz="600" dirty="0">
                  <a:latin typeface="Microsoft Sans Serif" pitchFamily="34" charset="0"/>
                </a:rPr>
                <a:t>ETA : TBA  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008" y="2271370"/>
            <a:ext cx="1087207" cy="9160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032" y="2271371"/>
            <a:ext cx="1089520" cy="91603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4686" y="2271370"/>
            <a:ext cx="1089083" cy="91603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0903" y="2271370"/>
            <a:ext cx="1091093" cy="9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4197043" cy="649017"/>
            <a:chOff x="-2408529" y="0"/>
            <a:chExt cx="22437001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4244200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W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’s Top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118363" y="876436"/>
            <a:ext cx="392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MESSAGE TEE &amp; CORE TEE (3 for Rm90)</a:t>
            </a:r>
            <a:endParaRPr lang="en-US" b="1" u="sng" dirty="0"/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8966455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9305" y="1473188"/>
            <a:ext cx="5375989" cy="1040919"/>
            <a:chOff x="6132598" y="1114268"/>
            <a:chExt cx="5375989" cy="1040919"/>
          </a:xfrm>
        </p:grpSpPr>
        <p:grpSp>
          <p:nvGrpSpPr>
            <p:cNvPr id="15" name="Group 14"/>
            <p:cNvGrpSpPr/>
            <p:nvPr/>
          </p:nvGrpSpPr>
          <p:grpSpPr>
            <a:xfrm>
              <a:off x="6132598" y="1114268"/>
              <a:ext cx="5375989" cy="895107"/>
              <a:chOff x="6132598" y="1114268"/>
              <a:chExt cx="5375989" cy="8951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132598" y="1114268"/>
                <a:ext cx="177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Code:05399202 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32598" y="1254477"/>
                <a:ext cx="537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Description:W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</a:t>
                </a:r>
                <a:r>
                  <a:rPr lang="en-US" sz="600" dirty="0">
                    <a:latin typeface="Microsoft Sans Serif" panose="020B0604020202020204" pitchFamily="34" charset="0"/>
                  </a:rPr>
                  <a:t>CTN JRSY CRW NCK SS CMFRT   PRNT TE (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MSGE)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32598" y="1401911"/>
                <a:ext cx="153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 100% 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32598" y="1547344"/>
                <a:ext cx="2015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fr-FR" sz="60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600" dirty="0" smtClean="0">
                    <a:latin typeface="Microsoft Sans Serif" panose="020B0604020202020204" pitchFamily="34" charset="0"/>
                  </a:rPr>
                  <a:t>: 30 34 38 40 44 46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32598" y="1686216"/>
                <a:ext cx="121117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Price: RM49 ( 3 for RM90)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32598" y="1824709"/>
                <a:ext cx="67199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Remark: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6189733" y="1970521"/>
              <a:ext cx="2210819" cy="1846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>
                  <a:latin typeface="Microsoft Sans Serif" pitchFamily="34" charset="0"/>
                </a:rPr>
                <a:t>Qty : </a:t>
              </a:r>
              <a:r>
                <a:rPr lang="en-US" altLang="zh-CN" sz="600" dirty="0" smtClean="0">
                  <a:latin typeface="Microsoft Sans Serif" pitchFamily="34" charset="0"/>
                </a:rPr>
                <a:t>4800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18MY001049  </a:t>
              </a:r>
              <a:r>
                <a:rPr lang="en-US" altLang="zh-CN" sz="600" dirty="0">
                  <a:latin typeface="Microsoft Sans Serif" pitchFamily="34" charset="0"/>
                </a:rPr>
                <a:t>ETA : TBA 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0" y="2752618"/>
            <a:ext cx="885381" cy="909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21" y="2752617"/>
            <a:ext cx="885381" cy="909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149" y="2762444"/>
            <a:ext cx="882434" cy="909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818" y="2752616"/>
            <a:ext cx="887093" cy="9098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199" y="2752616"/>
            <a:ext cx="894009" cy="9187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7440" y="2758010"/>
            <a:ext cx="893942" cy="9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1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0"/>
            <a:ext cx="13943341" cy="611188"/>
            <a:chOff x="-2408529" y="0"/>
            <a:chExt cx="22036051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3843250" y="25866"/>
              <a:ext cx="5784272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W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’s Bottom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6604" y="716033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SHORTS</a:t>
            </a:r>
            <a:endParaRPr lang="en-US" b="1" u="sng" dirty="0"/>
          </a:p>
        </p:txBody>
      </p:sp>
      <p:sp>
        <p:nvSpPr>
          <p:cNvPr id="77" name="TextBox 76"/>
          <p:cNvSpPr txBox="1"/>
          <p:nvPr/>
        </p:nvSpPr>
        <p:spPr>
          <a:xfrm>
            <a:off x="3605317" y="752792"/>
            <a:ext cx="27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KHAKIS + JEANS + JOGGERS</a:t>
            </a:r>
            <a:endParaRPr lang="en-US" b="1" u="sng" dirty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3198129" y="892431"/>
            <a:ext cx="0" cy="576586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8952600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36856" y="1206939"/>
            <a:ext cx="2883133" cy="2458612"/>
            <a:chOff x="3436856" y="1206939"/>
            <a:chExt cx="2883133" cy="2458612"/>
          </a:xfrm>
        </p:grpSpPr>
        <p:grpSp>
          <p:nvGrpSpPr>
            <p:cNvPr id="15" name="Group 14"/>
            <p:cNvGrpSpPr/>
            <p:nvPr/>
          </p:nvGrpSpPr>
          <p:grpSpPr>
            <a:xfrm>
              <a:off x="3436856" y="1206939"/>
              <a:ext cx="2883133" cy="913562"/>
              <a:chOff x="504487" y="557749"/>
              <a:chExt cx="2883133" cy="913562"/>
            </a:xfrm>
          </p:grpSpPr>
          <p:sp>
            <p:nvSpPr>
              <p:cNvPr id="19" name="TextBox 61"/>
              <p:cNvSpPr txBox="1"/>
              <p:nvPr/>
            </p:nvSpPr>
            <p:spPr>
              <a:xfrm>
                <a:off x="552719" y="557749"/>
                <a:ext cx="1775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Code:05419038..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0" name="TextBox 62"/>
              <p:cNvSpPr txBox="1"/>
              <p:nvPr/>
            </p:nvSpPr>
            <p:spPr>
              <a:xfrm>
                <a:off x="545573" y="646947"/>
                <a:ext cx="2842047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Description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: W CTN/PLYSTR/SPNDX DNM MD RSE </a:t>
                </a:r>
              </a:p>
              <a:p>
                <a:pPr fontAlgn="t"/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 SLM TPR PCKT JNS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(</a:t>
                </a:r>
                <a:r>
                  <a:rPr lang="en-MY" altLang="zh-CN" sz="550" dirty="0" smtClean="0">
                    <a:latin typeface="Microsoft Sans Serif" panose="020B0604020202020204" pitchFamily="34" charset="0"/>
                  </a:rPr>
                  <a:t> BJ) 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1" name="TextBox 63"/>
              <p:cNvSpPr txBox="1"/>
              <p:nvPr/>
            </p:nvSpPr>
            <p:spPr>
              <a:xfrm>
                <a:off x="545573" y="825875"/>
                <a:ext cx="1775997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it-IT" sz="550" dirty="0" smtClean="0">
                    <a:latin typeface="Microsoft Sans Serif" panose="020B0604020202020204" pitchFamily="34" charset="0"/>
                  </a:rPr>
                  <a:t>Content: 49% Cotton 25% Polyester 24% Viscose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2" name="TextBox 64"/>
              <p:cNvSpPr txBox="1"/>
              <p:nvPr/>
            </p:nvSpPr>
            <p:spPr>
              <a:xfrm>
                <a:off x="552720" y="917088"/>
                <a:ext cx="1090004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: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12, 51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639680" y="1286745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1600    PO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18MY000935 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24" name="TextBox 99"/>
              <p:cNvSpPr txBox="1"/>
              <p:nvPr/>
            </p:nvSpPr>
            <p:spPr bwMode="auto">
              <a:xfrm>
                <a:off x="504487" y="1037619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RP</a:t>
                </a: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: RM129</a:t>
                </a: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  </a:t>
                </a: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Target: </a:t>
                </a:r>
                <a:r>
                  <a:rPr lang="en-US" sz="550" dirty="0">
                    <a:latin typeface="Microsoft Sans Serif" panose="020B0604020202020204" pitchFamily="34" charset="0"/>
                  </a:rPr>
                  <a:t>4</a:t>
                </a:r>
                <a:r>
                  <a:rPr lang="en-US" sz="550" dirty="0" smtClean="0">
                    <a:latin typeface="Microsoft Sans Serif" panose="020B0604020202020204" pitchFamily="34" charset="0"/>
                  </a:rPr>
                  <a:t>0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0pcs/week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709652" y="2232644"/>
              <a:ext cx="1316664" cy="1432907"/>
              <a:chOff x="3709652" y="2232644"/>
              <a:chExt cx="1316664" cy="14329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9652" y="2242696"/>
                <a:ext cx="534072" cy="135572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8307" y="2232644"/>
                <a:ext cx="578009" cy="1432907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154981" y="1206939"/>
            <a:ext cx="2306510" cy="2425044"/>
            <a:chOff x="6154981" y="1206939"/>
            <a:chExt cx="2306510" cy="2425044"/>
          </a:xfrm>
        </p:grpSpPr>
        <p:grpSp>
          <p:nvGrpSpPr>
            <p:cNvPr id="30" name="Group 29"/>
            <p:cNvGrpSpPr/>
            <p:nvPr/>
          </p:nvGrpSpPr>
          <p:grpSpPr>
            <a:xfrm>
              <a:off x="6154981" y="1206939"/>
              <a:ext cx="2306510" cy="915274"/>
              <a:chOff x="2790276" y="4097406"/>
              <a:chExt cx="2306510" cy="91527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37053" y="4097406"/>
                <a:ext cx="1775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Code:05418001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...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37052" y="4203343"/>
                <a:ext cx="2084804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Description:W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CTN/PLSTR/ELSTNE TWL MD RSE SLM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TRP PCKT PNTS (INSM 30 BK)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37052" y="4378891"/>
                <a:ext cx="1775997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it-IT" sz="550" dirty="0" smtClean="0">
                    <a:latin typeface="Microsoft Sans Serif" panose="020B0604020202020204" pitchFamily="34" charset="0"/>
                  </a:rPr>
                  <a:t>Content:81% Cotton 17% Polyester </a:t>
                </a:r>
                <a:r>
                  <a:rPr lang="it-IT" sz="550" dirty="0">
                    <a:latin typeface="Microsoft Sans Serif" panose="020B0604020202020204" pitchFamily="34" charset="0"/>
                  </a:rPr>
                  <a:t>2% Elastane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37052" y="4483404"/>
                <a:ext cx="2259734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550" dirty="0">
                    <a:latin typeface="Microsoft Sans Serif" panose="020B0604020202020204" pitchFamily="34" charset="0"/>
                  </a:rPr>
                  <a:t>Colors: </a:t>
                </a:r>
                <a:r>
                  <a:rPr lang="en-US" sz="550" dirty="0" smtClean="0">
                    <a:latin typeface="Microsoft Sans Serif" panose="020B0604020202020204" pitchFamily="34" charset="0"/>
                  </a:rPr>
                  <a:t>05, 87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2925469" y="4828114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1600    PO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18MY000932 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40" name="TextBox 99"/>
              <p:cNvSpPr txBox="1"/>
              <p:nvPr/>
            </p:nvSpPr>
            <p:spPr bwMode="auto">
              <a:xfrm>
                <a:off x="2790276" y="4578988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RP</a:t>
                </a: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: RM129</a:t>
                </a: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  </a:t>
                </a: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Target: </a:t>
                </a:r>
                <a:r>
                  <a:rPr lang="en-US" sz="550" dirty="0">
                    <a:latin typeface="Microsoft Sans Serif" panose="020B0604020202020204" pitchFamily="34" charset="0"/>
                  </a:rPr>
                  <a:t>4</a:t>
                </a:r>
                <a:r>
                  <a:rPr lang="en-US" sz="550" dirty="0" smtClean="0">
                    <a:latin typeface="Microsoft Sans Serif" panose="020B0604020202020204" pitchFamily="34" charset="0"/>
                  </a:rPr>
                  <a:t>0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0pcs/week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63900" y="2266211"/>
              <a:ext cx="1209062" cy="1365772"/>
              <a:chOff x="6363900" y="2266211"/>
              <a:chExt cx="1209062" cy="136577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3900" y="2266211"/>
                <a:ext cx="557181" cy="136577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1848" y="2266211"/>
                <a:ext cx="541114" cy="13657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268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475"/>
            <a:ext cx="12192000" cy="2016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GIORDANO </a:t>
            </a:r>
            <a:r>
              <a:rPr lang="en-US" sz="6600" b="1" dirty="0" smtClean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JUNIOR</a:t>
            </a:r>
            <a:endParaRPr lang="en-US" sz="6600" b="1" dirty="0"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98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1108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234503" y="214313"/>
            <a:ext cx="2337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MARCH19 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5597237" y="214313"/>
            <a:ext cx="1981200" cy="678873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POLO </a:t>
            </a:r>
            <a:r>
              <a:rPr lang="en-US" b="1" dirty="0" err="1" smtClean="0">
                <a:solidFill>
                  <a:schemeClr val="tx1"/>
                </a:solidFill>
              </a:rPr>
              <a:t>POLO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197659" y="803969"/>
            <a:ext cx="2576945" cy="83127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GJ PRODUCT FOCUS</a:t>
            </a:r>
            <a:endParaRPr lang="en-US" b="1" dirty="0"/>
          </a:p>
        </p:txBody>
      </p:sp>
      <p:sp>
        <p:nvSpPr>
          <p:cNvPr id="31" name="Pentagon 30"/>
          <p:cNvSpPr/>
          <p:nvPr/>
        </p:nvSpPr>
        <p:spPr>
          <a:xfrm>
            <a:off x="205651" y="1912332"/>
            <a:ext cx="2576945" cy="831273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CAT 01 – Polo (3G)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4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209124" y="775745"/>
            <a:ext cx="2164124" cy="1958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1" name="Group 67"/>
          <p:cNvGrpSpPr>
            <a:grpSpLocks/>
          </p:cNvGrpSpPr>
          <p:nvPr/>
        </p:nvGrpSpPr>
        <p:grpSpPr bwMode="auto">
          <a:xfrm>
            <a:off x="0" y="0"/>
            <a:ext cx="13888948" cy="611188"/>
            <a:chOff x="-2408529" y="0"/>
            <a:chExt cx="21950084" cy="895127"/>
          </a:xfrm>
          <a:solidFill>
            <a:srgbClr val="92D050"/>
          </a:solidFill>
        </p:grpSpPr>
        <p:sp>
          <p:nvSpPr>
            <p:cNvPr id="142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43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145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46" name="TextBox 5"/>
            <p:cNvSpPr txBox="1">
              <a:spLocks noChangeArrowheads="1"/>
            </p:cNvSpPr>
            <p:nvPr/>
          </p:nvSpPr>
          <p:spPr bwMode="auto">
            <a:xfrm>
              <a:off x="13757284" y="69853"/>
              <a:ext cx="5784271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Boys &amp; Girls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 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47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085" y="259259"/>
            <a:ext cx="6925301" cy="319206"/>
            <a:chOff x="125252" y="3969446"/>
            <a:chExt cx="6925301" cy="319206"/>
          </a:xfrm>
        </p:grpSpPr>
        <p:sp>
          <p:nvSpPr>
            <p:cNvPr id="138" name="TextBox 2"/>
            <p:cNvSpPr txBox="1">
              <a:spLocks noChangeArrowheads="1"/>
            </p:cNvSpPr>
            <p:nvPr/>
          </p:nvSpPr>
          <p:spPr bwMode="auto">
            <a:xfrm>
              <a:off x="125252" y="3980875"/>
              <a:ext cx="3098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39" name="Text Box 9"/>
            <p:cNvSpPr txBox="1">
              <a:spLocks noChangeArrowheads="1"/>
            </p:cNvSpPr>
            <p:nvPr/>
          </p:nvSpPr>
          <p:spPr bwMode="auto">
            <a:xfrm>
              <a:off x="3953341" y="3969446"/>
              <a:ext cx="3097212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010" tIns="29646" rIns="57010" bIns="29646">
              <a:spAutoFit/>
            </a:bodyPr>
            <a:lstStyle/>
            <a:p>
              <a:pPr>
                <a:tabLst>
                  <a:tab pos="0" algn="l"/>
                  <a:tab pos="277813" algn="l"/>
                  <a:tab pos="568325" algn="l"/>
                  <a:tab pos="858838" algn="l"/>
                  <a:tab pos="1147763" algn="l"/>
                  <a:tab pos="1438275" algn="l"/>
                  <a:tab pos="1727200" algn="l"/>
                  <a:tab pos="2017713" algn="l"/>
                  <a:tab pos="2308225" algn="l"/>
                  <a:tab pos="2597150" algn="l"/>
                  <a:tab pos="2887663" algn="l"/>
                  <a:tab pos="3176588" algn="l"/>
                  <a:tab pos="3465513" algn="l"/>
                  <a:tab pos="3756025" algn="l"/>
                  <a:tab pos="4046538" algn="l"/>
                  <a:tab pos="4337050" algn="l"/>
                  <a:tab pos="4627563" algn="l"/>
                  <a:tab pos="4916488" algn="l"/>
                  <a:tab pos="5203825" algn="l"/>
                  <a:tab pos="5492750" algn="l"/>
                  <a:tab pos="5783263" algn="l"/>
                </a:tabLst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Module:SS19 </a:t>
              </a: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</a:rPr>
                <a:t>Module 1</a:t>
              </a:r>
            </a:p>
          </p:txBody>
        </p:sp>
      </p:grpSp>
      <p:cxnSp>
        <p:nvCxnSpPr>
          <p:cNvPr id="173" name="Straight Connector 172"/>
          <p:cNvCxnSpPr/>
          <p:nvPr/>
        </p:nvCxnSpPr>
        <p:spPr>
          <a:xfrm>
            <a:off x="7560267" y="934494"/>
            <a:ext cx="0" cy="576586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987782" y="1525288"/>
            <a:ext cx="6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BOYS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870211" y="793986"/>
            <a:ext cx="2164124" cy="1958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648869" y="154352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GIRLS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8966455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4962" y="762010"/>
            <a:ext cx="3918720" cy="1914952"/>
            <a:chOff x="2454962" y="762010"/>
            <a:chExt cx="3918720" cy="1914952"/>
          </a:xfrm>
        </p:grpSpPr>
        <p:grpSp>
          <p:nvGrpSpPr>
            <p:cNvPr id="32" name="Group 31"/>
            <p:cNvGrpSpPr/>
            <p:nvPr/>
          </p:nvGrpSpPr>
          <p:grpSpPr>
            <a:xfrm>
              <a:off x="2454962" y="762010"/>
              <a:ext cx="2004646" cy="895808"/>
              <a:chOff x="0" y="863998"/>
              <a:chExt cx="2004646" cy="895808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6000" y="863998"/>
                <a:ext cx="1583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 smtClean="0">
                    <a:latin typeface="Microsoft Sans Serif" panose="020B0604020202020204" pitchFamily="34" charset="0"/>
                  </a:rPr>
                  <a:t>Style Code:03049073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6000" y="947066"/>
                <a:ext cx="1928646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/SPNDX OXFRD FL OPNNG LS RGLR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EMBRDRY  SHRT (CLSC BTN)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6000" y="1125578"/>
                <a:ext cx="1439997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smtClean="0">
                    <a:latin typeface="Microsoft Sans Serif" panose="020B0604020202020204" pitchFamily="34" charset="0"/>
                  </a:rPr>
                  <a:t>Content:96%Cotton 4%Lycra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00" y="1212262"/>
                <a:ext cx="937426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fr-FR" sz="550" dirty="0" err="1" smtClean="0">
                    <a:latin typeface="Microsoft Sans Serif" panose="020B0604020202020204" pitchFamily="34" charset="0"/>
                  </a:rPr>
                  <a:t>Colors</a:t>
                </a:r>
                <a:r>
                  <a:rPr lang="fr-FR" sz="550" dirty="0" smtClean="0">
                    <a:latin typeface="Microsoft Sans Serif" panose="020B0604020202020204" pitchFamily="34" charset="0"/>
                  </a:rPr>
                  <a:t>: 01, 10, 14, 17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135193" y="1575140"/>
                <a:ext cx="1720689" cy="1846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9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00 </a:t>
                </a:r>
                <a:r>
                  <a:rPr lang="en-US" altLang="zh-CN" sz="600" dirty="0">
                    <a:latin typeface="Microsoft Sans Serif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18MY000813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41" name="TextBox 99"/>
              <p:cNvSpPr txBox="1"/>
              <p:nvPr/>
            </p:nvSpPr>
            <p:spPr bwMode="auto">
              <a:xfrm>
                <a:off x="0" y="1327166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RM129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500pcs/week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90155" y="1755187"/>
              <a:ext cx="3783527" cy="921775"/>
              <a:chOff x="2590155" y="1755187"/>
              <a:chExt cx="3783527" cy="9217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155" y="1755189"/>
                <a:ext cx="939220" cy="92177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8651" y="1755188"/>
                <a:ext cx="942127" cy="92177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0054" y="1755188"/>
                <a:ext cx="942128" cy="92177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1555" y="1755187"/>
                <a:ext cx="942127" cy="9217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050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475"/>
            <a:ext cx="12192000" cy="2016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 smtClean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FAMILY SET (3G)</a:t>
            </a:r>
            <a:endParaRPr lang="en-US" sz="6600" b="1" dirty="0">
              <a:latin typeface="Microsoft Sans Serif" panose="020B0604020202020204" pitchFamily="34" charset="0"/>
              <a:ea typeface="Microsoft Himalaya" panose="01010100010101010101" pitchFamily="2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16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TextBox 2"/>
          <p:cNvSpPr txBox="1">
            <a:spLocks noChangeArrowheads="1"/>
          </p:cNvSpPr>
          <p:nvPr/>
        </p:nvSpPr>
        <p:spPr bwMode="auto">
          <a:xfrm>
            <a:off x="2021560" y="190952"/>
            <a:ext cx="7961017" cy="110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8003" tIns="29000" rIns="58003" bIns="2900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74888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32088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89288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46488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dirty="0">
                <a:latin typeface="Calibri" panose="020F0502020204030204" pitchFamily="34" charset="0"/>
              </a:rPr>
              <a:t>Product Overview </a:t>
            </a:r>
            <a:r>
              <a:rPr lang="en-US" altLang="zh-CN" sz="3400" dirty="0" smtClean="0">
                <a:latin typeface="Calibri" panose="020F0502020204030204" pitchFamily="34" charset="0"/>
              </a:rPr>
              <a:t>– Campaign (POLO POLO) </a:t>
            </a:r>
          </a:p>
          <a:p>
            <a:pPr algn="ctr"/>
            <a:r>
              <a:rPr lang="en-US" altLang="zh-CN" sz="3400" dirty="0" smtClean="0">
                <a:latin typeface="Calibri" panose="020F0502020204030204" pitchFamily="34" charset="0"/>
              </a:rPr>
              <a:t>Target </a:t>
            </a:r>
            <a:r>
              <a:rPr lang="en-US" altLang="zh-CN" sz="3400" dirty="0" err="1" smtClean="0">
                <a:latin typeface="Calibri" panose="020F0502020204030204" pitchFamily="34" charset="0"/>
              </a:rPr>
              <a:t>Qty</a:t>
            </a:r>
            <a:r>
              <a:rPr lang="en-US" altLang="zh-CN" sz="3400" dirty="0" smtClean="0">
                <a:latin typeface="Calibri" panose="020F0502020204030204" pitchFamily="34" charset="0"/>
              </a:rPr>
              <a:t> sold/Sales$ &amp; GP$ </a:t>
            </a:r>
            <a:endParaRPr lang="zh-CN" altLang="en-US" sz="3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7383"/>
              </p:ext>
            </p:extLst>
          </p:nvPr>
        </p:nvGraphicFramePr>
        <p:xfrm>
          <a:off x="1263814" y="1427016"/>
          <a:ext cx="9725889" cy="504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963"/>
                <a:gridCol w="3241963"/>
                <a:gridCol w="3241963"/>
              </a:tblGrid>
              <a:tr h="10174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</a:p>
                    <a:p>
                      <a:pPr algn="ctr"/>
                      <a:r>
                        <a:rPr lang="en-US" dirty="0" smtClean="0"/>
                        <a:t>(as per 80% sales thru)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</a:t>
                      </a:r>
                      <a:endParaRPr lang="en-US" dirty="0"/>
                    </a:p>
                  </a:txBody>
                  <a:tcPr anchor="ctr"/>
                </a:tc>
              </a:tr>
              <a:tr h="13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QTY</a:t>
                      </a:r>
                      <a:r>
                        <a:rPr lang="en-US" baseline="0" dirty="0" smtClean="0"/>
                        <a:t> SOLD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GM</a:t>
                      </a:r>
                      <a:r>
                        <a:rPr lang="en-US" sz="1400" baseline="0" dirty="0" smtClean="0"/>
                        <a:t> – </a:t>
                      </a:r>
                    </a:p>
                    <a:p>
                      <a:pPr algn="l"/>
                      <a:r>
                        <a:rPr lang="en-US" sz="1400" baseline="0" dirty="0" smtClean="0"/>
                        <a:t>GW –</a:t>
                      </a:r>
                    </a:p>
                    <a:p>
                      <a:pPr algn="l"/>
                      <a:r>
                        <a:rPr lang="en-US" sz="1400" baseline="0" dirty="0" smtClean="0"/>
                        <a:t>GJ –</a:t>
                      </a:r>
                      <a:endParaRPr lang="en-US" sz="1400" dirty="0"/>
                    </a:p>
                  </a:txBody>
                  <a:tcPr anchor="ctr"/>
                </a:tc>
              </a:tr>
              <a:tr h="13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SALES</a:t>
                      </a:r>
                      <a:r>
                        <a:rPr lang="en-US" baseline="0" dirty="0" smtClean="0"/>
                        <a:t> (RM)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GM</a:t>
                      </a:r>
                      <a:r>
                        <a:rPr lang="en-US" sz="1400" baseline="0" dirty="0" smtClean="0"/>
                        <a:t> –</a:t>
                      </a:r>
                    </a:p>
                    <a:p>
                      <a:pPr algn="l"/>
                      <a:r>
                        <a:rPr lang="en-US" sz="1400" baseline="0" dirty="0" smtClean="0"/>
                        <a:t>GW –</a:t>
                      </a:r>
                    </a:p>
                    <a:p>
                      <a:pPr algn="l"/>
                      <a:r>
                        <a:rPr lang="en-US" sz="1400" baseline="0" dirty="0" smtClean="0"/>
                        <a:t>GJ – </a:t>
                      </a:r>
                    </a:p>
                    <a:p>
                      <a:pPr algn="l"/>
                      <a:r>
                        <a:rPr lang="en-US" sz="1400" baseline="0" dirty="0" smtClean="0"/>
                        <a:t>(AVG ASP - ) </a:t>
                      </a:r>
                      <a:endParaRPr lang="en-US" sz="1400" dirty="0"/>
                    </a:p>
                  </a:txBody>
                  <a:tcPr anchor="ctr"/>
                </a:tc>
              </a:tr>
              <a:tr h="13418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 (RM)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GM –</a:t>
                      </a:r>
                    </a:p>
                    <a:p>
                      <a:pPr algn="l"/>
                      <a:r>
                        <a:rPr lang="en-US" sz="1400" dirty="0" smtClean="0"/>
                        <a:t>GW – </a:t>
                      </a:r>
                    </a:p>
                    <a:p>
                      <a:pPr algn="l"/>
                      <a:r>
                        <a:rPr lang="en-US" sz="1400" dirty="0" smtClean="0"/>
                        <a:t>GJ –</a:t>
                      </a:r>
                    </a:p>
                    <a:p>
                      <a:pPr algn="l"/>
                      <a:r>
                        <a:rPr lang="en-US" sz="1400" dirty="0" smtClean="0"/>
                        <a:t>(AVG GP% - 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2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3947663" cy="649017"/>
            <a:chOff x="-2408529" y="0"/>
            <a:chExt cx="22042881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3850080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Sports Polo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980308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cxnSp>
        <p:nvCxnSpPr>
          <p:cNvPr id="157" name="Straight Connector 156"/>
          <p:cNvCxnSpPr/>
          <p:nvPr/>
        </p:nvCxnSpPr>
        <p:spPr>
          <a:xfrm>
            <a:off x="5231757" y="1002620"/>
            <a:ext cx="0" cy="56746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1455" y="76087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MEN</a:t>
            </a:r>
            <a:endParaRPr lang="en-US" b="1" u="sng" dirty="0"/>
          </a:p>
        </p:txBody>
      </p:sp>
      <p:sp>
        <p:nvSpPr>
          <p:cNvPr id="175" name="TextBox 174"/>
          <p:cNvSpPr txBox="1"/>
          <p:nvPr/>
        </p:nvSpPr>
        <p:spPr>
          <a:xfrm>
            <a:off x="5664799" y="747103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WOMEN</a:t>
            </a:r>
            <a:endParaRPr lang="en-US" b="1" u="sng" dirty="0"/>
          </a:p>
        </p:txBody>
      </p:sp>
      <p:sp>
        <p:nvSpPr>
          <p:cNvPr id="176" name="TextBox 175"/>
          <p:cNvSpPr txBox="1"/>
          <p:nvPr/>
        </p:nvSpPr>
        <p:spPr>
          <a:xfrm>
            <a:off x="5762668" y="354648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JUNIOR</a:t>
            </a:r>
            <a:endParaRPr lang="en-US" b="1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31757" y="3422073"/>
            <a:ext cx="656724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673043" y="3966137"/>
            <a:ext cx="2715119" cy="1790252"/>
            <a:chOff x="5673043" y="3966137"/>
            <a:chExt cx="2715119" cy="1790252"/>
          </a:xfrm>
        </p:grpSpPr>
        <p:grpSp>
          <p:nvGrpSpPr>
            <p:cNvPr id="28" name="Group 27"/>
            <p:cNvGrpSpPr/>
            <p:nvPr/>
          </p:nvGrpSpPr>
          <p:grpSpPr>
            <a:xfrm>
              <a:off x="5673043" y="3966137"/>
              <a:ext cx="2206603" cy="883595"/>
              <a:chOff x="12436" y="4079242"/>
              <a:chExt cx="2206603" cy="883595"/>
            </a:xfrm>
          </p:grpSpPr>
          <p:sp>
            <p:nvSpPr>
              <p:cNvPr id="33" name="TextBox 143"/>
              <p:cNvSpPr txBox="1"/>
              <p:nvPr/>
            </p:nvSpPr>
            <p:spPr>
              <a:xfrm>
                <a:off x="76001" y="4079242"/>
                <a:ext cx="1583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Code:03018322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4" name="TextBox 144"/>
              <p:cNvSpPr txBox="1"/>
              <p:nvPr/>
            </p:nvSpPr>
            <p:spPr>
              <a:xfrm>
                <a:off x="76000" y="4169655"/>
                <a:ext cx="207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Description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:  CTN/LYCRA PQE FLT KNT CLR SS SLM 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  EMBRDRY PLO(BLD 3D LN)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5" name="TextBox 145"/>
              <p:cNvSpPr txBox="1"/>
              <p:nvPr/>
            </p:nvSpPr>
            <p:spPr>
              <a:xfrm>
                <a:off x="76000" y="4327517"/>
                <a:ext cx="1128546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MY" sz="550" dirty="0" err="1">
                    <a:latin typeface="Microsoft Sans Serif" panose="020B0604020202020204" pitchFamily="34" charset="0"/>
                  </a:rPr>
                  <a:t>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6" name="TextBox 146"/>
              <p:cNvSpPr txBox="1"/>
              <p:nvPr/>
            </p:nvSpPr>
            <p:spPr>
              <a:xfrm>
                <a:off x="76000" y="4428429"/>
                <a:ext cx="1128546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fr-FR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fr-FR" sz="550" dirty="0">
                    <a:latin typeface="Microsoft Sans Serif" panose="020B0604020202020204" pitchFamily="34" charset="0"/>
                  </a:rPr>
                  <a:t>: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28, 35, 37</a:t>
                </a:r>
                <a:endParaRPr lang="fr-FR" sz="550" dirty="0" smtClean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147629" y="4778271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 err="1">
                    <a:latin typeface="Microsoft Sans Serif" pitchFamily="34" charset="0"/>
                  </a:rPr>
                  <a:t>Qty</a:t>
                </a:r>
                <a:r>
                  <a:rPr lang="en-US" altLang="zh-CN" sz="600" dirty="0">
                    <a:latin typeface="Microsoft Sans Serif" pitchFamily="34" charset="0"/>
                  </a:rPr>
                  <a:t>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: 1000 </a:t>
                </a:r>
                <a:r>
                  <a:rPr lang="en-US" altLang="zh-CN" sz="600" dirty="0">
                    <a:latin typeface="Microsoft Sans Serif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18MY000923/963ETA </a:t>
                </a:r>
                <a:r>
                  <a:rPr lang="en-US" altLang="zh-CN" sz="600" dirty="0">
                    <a:latin typeface="Microsoft Sans Serif" pitchFamily="34" charset="0"/>
                  </a:rPr>
                  <a:t>: TBA  </a:t>
                </a:r>
              </a:p>
            </p:txBody>
          </p:sp>
          <p:sp>
            <p:nvSpPr>
              <p:cNvPr id="38" name="TextBox 99"/>
              <p:cNvSpPr txBox="1"/>
              <p:nvPr/>
            </p:nvSpPr>
            <p:spPr bwMode="auto">
              <a:xfrm>
                <a:off x="12436" y="4543360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RM119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200pcs/week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834773" y="4937562"/>
              <a:ext cx="2553389" cy="818827"/>
              <a:chOff x="5834773" y="4937562"/>
              <a:chExt cx="2553389" cy="81882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34773" y="4937562"/>
                <a:ext cx="1684935" cy="818827"/>
                <a:chOff x="5834773" y="4937562"/>
                <a:chExt cx="1684935" cy="81882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4773" y="4944854"/>
                  <a:ext cx="838722" cy="81153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73495" y="4937562"/>
                  <a:ext cx="846213" cy="818827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9363" y="4937709"/>
                <a:ext cx="848799" cy="818680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294082" y="1138889"/>
            <a:ext cx="3748363" cy="1921345"/>
            <a:chOff x="294082" y="1138889"/>
            <a:chExt cx="3748363" cy="1921345"/>
          </a:xfrm>
        </p:grpSpPr>
        <p:grpSp>
          <p:nvGrpSpPr>
            <p:cNvPr id="15" name="Group 14"/>
            <p:cNvGrpSpPr/>
            <p:nvPr/>
          </p:nvGrpSpPr>
          <p:grpSpPr>
            <a:xfrm>
              <a:off x="294082" y="1138889"/>
              <a:ext cx="3748363" cy="743233"/>
              <a:chOff x="294082" y="1344861"/>
              <a:chExt cx="3748363" cy="74323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94082" y="1344861"/>
                <a:ext cx="177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Code:01018322 ...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4082" y="1456956"/>
                <a:ext cx="3748363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/LYCRA PQE FLT KNT CLR SS TPR EMBRDRY  PLO (BLD UNN JCK)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4082" y="1574587"/>
                <a:ext cx="2152163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 97% Cotton 3% Lycra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4082" y="1811095"/>
                <a:ext cx="1347958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RM119/pc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4082" y="1678289"/>
                <a:ext cx="3049619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28 29 44 46 47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94082" y="1903428"/>
                <a:ext cx="2406995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1520pcs/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4082" y="2037618"/>
              <a:ext cx="3495938" cy="1022616"/>
              <a:chOff x="-29974" y="1915152"/>
              <a:chExt cx="6010889" cy="1581496"/>
            </a:xfrm>
          </p:grpSpPr>
          <p:pic>
            <p:nvPicPr>
              <p:cNvPr id="45" name="Picture 44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74" y="1922595"/>
                <a:ext cx="1650214" cy="156149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709" y="1935153"/>
                <a:ext cx="1650214" cy="156149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0706" y="1929197"/>
                <a:ext cx="1650214" cy="15614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0704" y="1915152"/>
                <a:ext cx="1650214" cy="156149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0701" y="1934468"/>
                <a:ext cx="1650214" cy="1561495"/>
              </a:xfrm>
              <a:prstGeom prst="rect">
                <a:avLst/>
              </a:prstGeom>
            </p:spPr>
          </p:pic>
        </p:grp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361335" y="1859288"/>
              <a:ext cx="2658306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 err="1">
                  <a:latin typeface="Microsoft Sans Serif" pitchFamily="34" charset="0"/>
                </a:rPr>
                <a:t>Qty</a:t>
              </a:r>
              <a:r>
                <a:rPr lang="en-US" altLang="zh-CN" sz="600" dirty="0">
                  <a:latin typeface="Microsoft Sans Serif" pitchFamily="34" charset="0"/>
                </a:rPr>
                <a:t> </a:t>
              </a:r>
              <a:r>
                <a:rPr lang="en-US" altLang="zh-CN" sz="600" dirty="0" smtClean="0">
                  <a:latin typeface="Microsoft Sans Serif" pitchFamily="34" charset="0"/>
                </a:rPr>
                <a:t>: 6500pcs             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18MY000894       ETA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13/3</a:t>
              </a:r>
              <a:endParaRPr lang="en-US" altLang="zh-CN" sz="600" dirty="0">
                <a:latin typeface="Microsoft Sans Serif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11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2492926" cy="649017"/>
            <a:chOff x="-2408529" y="0"/>
            <a:chExt cx="19743815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1551014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Napoleon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 &amp; Classic Men Polo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392326" y="907552"/>
            <a:ext cx="0" cy="56746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487582" y="907552"/>
            <a:ext cx="0" cy="56746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4763" y="72394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MEN</a:t>
            </a:r>
            <a:endParaRPr lang="en-US" b="1" u="sng" dirty="0"/>
          </a:p>
        </p:txBody>
      </p:sp>
      <p:sp>
        <p:nvSpPr>
          <p:cNvPr id="175" name="TextBox 174"/>
          <p:cNvSpPr txBox="1"/>
          <p:nvPr/>
        </p:nvSpPr>
        <p:spPr>
          <a:xfrm>
            <a:off x="4862160" y="727619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WOMEN</a:t>
            </a:r>
            <a:endParaRPr lang="en-US" b="1" u="sng" dirty="0"/>
          </a:p>
        </p:txBody>
      </p:sp>
      <p:sp>
        <p:nvSpPr>
          <p:cNvPr id="176" name="TextBox 175"/>
          <p:cNvSpPr txBox="1"/>
          <p:nvPr/>
        </p:nvSpPr>
        <p:spPr>
          <a:xfrm>
            <a:off x="8930594" y="72031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JUNIOR</a:t>
            </a:r>
            <a:endParaRPr lang="en-US" b="1" u="sng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3236" y="4433455"/>
            <a:ext cx="4086444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8560545" y="3354674"/>
            <a:ext cx="3327126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8938745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78068" y="1093276"/>
            <a:ext cx="3033345" cy="2018465"/>
            <a:chOff x="4778068" y="1093276"/>
            <a:chExt cx="3033345" cy="2018465"/>
          </a:xfrm>
        </p:grpSpPr>
        <p:grpSp>
          <p:nvGrpSpPr>
            <p:cNvPr id="19" name="Group 18"/>
            <p:cNvGrpSpPr/>
            <p:nvPr/>
          </p:nvGrpSpPr>
          <p:grpSpPr>
            <a:xfrm>
              <a:off x="4778068" y="1093276"/>
              <a:ext cx="3033345" cy="864695"/>
              <a:chOff x="0" y="959248"/>
              <a:chExt cx="3033345" cy="86469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6001" y="959248"/>
                <a:ext cx="1775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Code:05319210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...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000" y="1026944"/>
                <a:ext cx="2957345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Description:W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CTN/LYCRA PQE FLT KNT CLR </a:t>
                </a:r>
                <a:endParaRPr lang="en-MY" sz="550" dirty="0" smtClean="0">
                  <a:latin typeface="Microsoft Sans Serif" panose="020B0604020202020204" pitchFamily="34" charset="0"/>
                </a:endParaRPr>
              </a:p>
              <a:p>
                <a:pPr fontAlgn="t"/>
                <a:r>
                  <a:rPr lang="en-MY" sz="550" dirty="0" smtClean="0">
                    <a:latin typeface="Microsoft Sans Serif" panose="020B0604020202020204" pitchFamily="34" charset="0"/>
                  </a:rPr>
                  <a:t>SS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CLSC SLM EMBRDRY  PLO (NPLN)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5999" y="1200679"/>
                <a:ext cx="2111996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MY" sz="550" dirty="0" err="1">
                    <a:latin typeface="Microsoft Sans Serif" panose="020B0604020202020204" pitchFamily="34" charset="0"/>
                  </a:rPr>
                  <a:t>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107" y="1306151"/>
                <a:ext cx="987869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: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02, 04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135193" y="1639277"/>
                <a:ext cx="1716805" cy="1846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1200 </a:t>
                </a:r>
                <a:r>
                  <a:rPr lang="en-US" altLang="zh-CN" sz="600" dirty="0">
                    <a:latin typeface="Microsoft Sans Serif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18MY000965 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30" name="TextBox 99"/>
              <p:cNvSpPr txBox="1"/>
              <p:nvPr/>
            </p:nvSpPr>
            <p:spPr bwMode="auto">
              <a:xfrm>
                <a:off x="0" y="1403598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RM119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500pcs/week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92815" y="2061189"/>
              <a:ext cx="1523990" cy="1050552"/>
              <a:chOff x="4992815" y="2061189"/>
              <a:chExt cx="1523990" cy="105055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2815" y="2061189"/>
                <a:ext cx="749252" cy="10505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1662" y="2065879"/>
                <a:ext cx="745143" cy="1045862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81053" y="1071107"/>
            <a:ext cx="3551995" cy="1980164"/>
            <a:chOff x="154800" y="1270248"/>
            <a:chExt cx="3551995" cy="1980164"/>
          </a:xfrm>
        </p:grpSpPr>
        <p:grpSp>
          <p:nvGrpSpPr>
            <p:cNvPr id="31" name="Group 30"/>
            <p:cNvGrpSpPr/>
            <p:nvPr/>
          </p:nvGrpSpPr>
          <p:grpSpPr>
            <a:xfrm>
              <a:off x="154800" y="1270248"/>
              <a:ext cx="3551995" cy="1980164"/>
              <a:chOff x="75998" y="4463991"/>
              <a:chExt cx="3551995" cy="198016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6000" y="4463991"/>
                <a:ext cx="177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Style Code:01019210 ...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01" y="4579207"/>
                <a:ext cx="3297516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/LYCRA PQE FLT KNT CLR SS TPR EMBRDRY  PLO (BLD NPLN)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999" y="4823625"/>
                <a:ext cx="2111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lycra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998" y="4931134"/>
                <a:ext cx="1889658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RM119/pc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998" y="5032176"/>
                <a:ext cx="2092498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560pcs/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6000" y="4714171"/>
                <a:ext cx="3551993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Colors: 40[Melange Mid Grey(AB) [Grey]] 45[Melange Quetzal Green(Double Dyed)[Green]]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717" y="5408055"/>
                <a:ext cx="1038824" cy="1026322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077" y="5417833"/>
                <a:ext cx="1038824" cy="1026322"/>
              </a:xfrm>
              <a:prstGeom prst="rect">
                <a:avLst/>
              </a:prstGeom>
            </p:spPr>
          </p:pic>
        </p:grp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44597" y="2019968"/>
              <a:ext cx="2658306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 err="1">
                  <a:latin typeface="Microsoft Sans Serif" pitchFamily="34" charset="0"/>
                </a:rPr>
                <a:t>Qty</a:t>
              </a:r>
              <a:r>
                <a:rPr lang="en-US" altLang="zh-CN" sz="600" dirty="0">
                  <a:latin typeface="Microsoft Sans Serif" pitchFamily="34" charset="0"/>
                </a:rPr>
                <a:t> </a:t>
              </a:r>
              <a:r>
                <a:rPr lang="en-US" altLang="zh-CN" sz="600" dirty="0" smtClean="0">
                  <a:latin typeface="Microsoft Sans Serif" pitchFamily="34" charset="0"/>
                </a:rPr>
                <a:t>: 2400pcs             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18MY000893       ETA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13/3</a:t>
              </a:r>
              <a:endParaRPr lang="en-US" altLang="zh-CN" sz="600" dirty="0">
                <a:latin typeface="Microsoft Sans Serif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25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-1"/>
            <a:ext cx="13795264" cy="649017"/>
            <a:chOff x="-2408529" y="0"/>
            <a:chExt cx="21802029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3609228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3D Lion Polo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26035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115234" y="870365"/>
            <a:ext cx="0" cy="56978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265908" y="870365"/>
            <a:ext cx="0" cy="5660769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7273" y="66717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MEN</a:t>
            </a:r>
            <a:endParaRPr lang="en-US" b="1" u="sng" dirty="0"/>
          </a:p>
        </p:txBody>
      </p:sp>
      <p:sp>
        <p:nvSpPr>
          <p:cNvPr id="175" name="TextBox 174"/>
          <p:cNvSpPr txBox="1"/>
          <p:nvPr/>
        </p:nvSpPr>
        <p:spPr>
          <a:xfrm>
            <a:off x="4417035" y="667172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WOMEN</a:t>
            </a:r>
            <a:endParaRPr lang="en-US" b="1" u="sng" dirty="0"/>
          </a:p>
        </p:txBody>
      </p:sp>
      <p:sp>
        <p:nvSpPr>
          <p:cNvPr id="176" name="TextBox 175"/>
          <p:cNvSpPr txBox="1"/>
          <p:nvPr/>
        </p:nvSpPr>
        <p:spPr>
          <a:xfrm>
            <a:off x="8458353" y="70776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JUNIOR</a:t>
            </a:r>
            <a:endParaRPr lang="en-US" b="1" u="sng" dirty="0"/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8952598" y="32093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66883" y="1077097"/>
            <a:ext cx="2316822" cy="1906395"/>
            <a:chOff x="4366883" y="1077097"/>
            <a:chExt cx="2316822" cy="1906395"/>
          </a:xfrm>
        </p:grpSpPr>
        <p:grpSp>
          <p:nvGrpSpPr>
            <p:cNvPr id="17" name="Group 16"/>
            <p:cNvGrpSpPr/>
            <p:nvPr/>
          </p:nvGrpSpPr>
          <p:grpSpPr>
            <a:xfrm>
              <a:off x="4366883" y="1077097"/>
              <a:ext cx="2316822" cy="865644"/>
              <a:chOff x="3796816" y="693499"/>
              <a:chExt cx="2316822" cy="86564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57642" y="693499"/>
                <a:ext cx="1775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Code:05319202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...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57642" y="770118"/>
                <a:ext cx="2255996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Description:W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CTN/LYCRA PQE FLT KNT CLR SS CLSC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SLM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EMBRDRY  PLO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7642" y="925626"/>
                <a:ext cx="1266998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MY" sz="550" dirty="0" err="1">
                    <a:latin typeface="Microsoft Sans Serif" panose="020B0604020202020204" pitchFamily="34" charset="0"/>
                  </a:rPr>
                  <a:t>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57642" y="1023473"/>
                <a:ext cx="902799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fr-FR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fr-FR" sz="550" dirty="0">
                    <a:latin typeface="Microsoft Sans Serif" panose="020B0604020202020204" pitchFamily="34" charset="0"/>
                  </a:rPr>
                  <a:t>: </a:t>
                </a:r>
                <a:r>
                  <a:rPr lang="fr-FR" sz="550" dirty="0" smtClean="0">
                    <a:latin typeface="Microsoft Sans Serif" panose="020B0604020202020204" pitchFamily="34" charset="0"/>
                  </a:rPr>
                  <a:t>58, 59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3932009" y="1374577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1200PO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18MY000884 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26" name="TextBox 99"/>
              <p:cNvSpPr txBox="1"/>
              <p:nvPr/>
            </p:nvSpPr>
            <p:spPr bwMode="auto">
              <a:xfrm>
                <a:off x="3796816" y="1152345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RM119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500pcs/week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66665" y="2069859"/>
              <a:ext cx="1352619" cy="913633"/>
              <a:chOff x="4598470" y="2069859"/>
              <a:chExt cx="1352619" cy="91363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8470" y="2069859"/>
                <a:ext cx="650934" cy="91363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0155" y="2069859"/>
                <a:ext cx="650934" cy="913633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15237" y="987415"/>
            <a:ext cx="3698197" cy="2164888"/>
            <a:chOff x="-466252" y="1397710"/>
            <a:chExt cx="3698197" cy="2164888"/>
          </a:xfrm>
        </p:grpSpPr>
        <p:grpSp>
          <p:nvGrpSpPr>
            <p:cNvPr id="27" name="Group 26"/>
            <p:cNvGrpSpPr/>
            <p:nvPr/>
          </p:nvGrpSpPr>
          <p:grpSpPr>
            <a:xfrm>
              <a:off x="-466252" y="1397710"/>
              <a:ext cx="3698197" cy="2164888"/>
              <a:chOff x="15002" y="767998"/>
              <a:chExt cx="3698197" cy="216488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6000" y="767998"/>
                <a:ext cx="177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Code:01018222 ...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000" y="865976"/>
                <a:ext cx="3637199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/LYCRA PQE FLT KNT CLR SS TPR EMBRDRY  PLO (BLD 3D LN)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000" y="1010617"/>
                <a:ext cx="2111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lycra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6152" y="1333309"/>
                <a:ext cx="2004121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1000pcs/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499" y="1108539"/>
                <a:ext cx="179899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42 43  45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4498" y="1235387"/>
                <a:ext cx="1798997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RM119/pc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2" y="1773141"/>
                <a:ext cx="1029848" cy="115974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527" y="1762917"/>
                <a:ext cx="1029848" cy="115974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5432" y="1762916"/>
                <a:ext cx="1029848" cy="1159745"/>
              </a:xfrm>
              <a:prstGeom prst="rect">
                <a:avLst/>
              </a:prstGeom>
            </p:spPr>
          </p:pic>
        </p:grp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-380740" y="2134026"/>
              <a:ext cx="2658306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 err="1">
                  <a:latin typeface="Microsoft Sans Serif" pitchFamily="34" charset="0"/>
                </a:rPr>
                <a:t>Qty</a:t>
              </a:r>
              <a:r>
                <a:rPr lang="en-US" altLang="zh-CN" sz="600" dirty="0">
                  <a:latin typeface="Microsoft Sans Serif" pitchFamily="34" charset="0"/>
                </a:rPr>
                <a:t> </a:t>
              </a:r>
              <a:r>
                <a:rPr lang="en-US" altLang="zh-CN" sz="600" dirty="0" smtClean="0">
                  <a:latin typeface="Microsoft Sans Serif" pitchFamily="34" charset="0"/>
                </a:rPr>
                <a:t>: 3900pcs             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18MY000891       ETA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13/3</a:t>
              </a:r>
              <a:endParaRPr lang="en-US" altLang="zh-CN" sz="600" dirty="0">
                <a:latin typeface="Microsoft Sans Serif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5237" y="3287825"/>
            <a:ext cx="5666217" cy="1897987"/>
            <a:chOff x="-716640" y="3422073"/>
            <a:chExt cx="5666217" cy="1897987"/>
          </a:xfrm>
        </p:grpSpPr>
        <p:grpSp>
          <p:nvGrpSpPr>
            <p:cNvPr id="40" name="Group 39"/>
            <p:cNvGrpSpPr/>
            <p:nvPr/>
          </p:nvGrpSpPr>
          <p:grpSpPr>
            <a:xfrm>
              <a:off x="-716640" y="3422073"/>
              <a:ext cx="5666217" cy="1897987"/>
              <a:chOff x="70936" y="7775984"/>
              <a:chExt cx="5666217" cy="189798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6000" y="7775984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Style Code:01018401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165" y="7862993"/>
                <a:ext cx="5663988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/LYCRA PQE FLT KNT CLR SS SLM EMBRDRY  PLO (MLTRY 1 - BLD LN)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0936" y="7992693"/>
                <a:ext cx="2111996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lycra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8154" y="8207411"/>
                <a:ext cx="2207001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RM119.00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0936" y="8099238"/>
                <a:ext cx="4759085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11[Signature White[White]] 12[Signature Black[Black]] 14[Rosin[Green]] 16[Koi[Orange]] 17[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Melange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Dark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Baleine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Blue[Blue]]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53" y="8302007"/>
                <a:ext cx="1824171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1450pcs/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930" y="8670871"/>
                <a:ext cx="912465" cy="99372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670" y="8680249"/>
                <a:ext cx="912465" cy="99372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830" y="8656809"/>
                <a:ext cx="912465" cy="99372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9698" y="8656809"/>
                <a:ext cx="912465" cy="99372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1386" y="8669235"/>
                <a:ext cx="912465" cy="993722"/>
              </a:xfrm>
              <a:prstGeom prst="rect">
                <a:avLst/>
              </a:prstGeom>
            </p:spPr>
          </p:pic>
        </p:grp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-641628" y="4102968"/>
              <a:ext cx="3186419" cy="1846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 err="1">
                  <a:latin typeface="Microsoft Sans Serif" pitchFamily="34" charset="0"/>
                </a:rPr>
                <a:t>Qty</a:t>
              </a:r>
              <a:r>
                <a:rPr lang="en-US" altLang="zh-CN" sz="600" dirty="0">
                  <a:latin typeface="Microsoft Sans Serif" pitchFamily="34" charset="0"/>
                </a:rPr>
                <a:t> </a:t>
              </a:r>
              <a:r>
                <a:rPr lang="en-US" altLang="zh-CN" sz="600" dirty="0" smtClean="0">
                  <a:latin typeface="Microsoft Sans Serif" pitchFamily="34" charset="0"/>
                </a:rPr>
                <a:t>: 6100pcs                     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18MY000473                ETA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13/3</a:t>
              </a:r>
              <a:endParaRPr lang="en-US" altLang="zh-CN" sz="600" dirty="0">
                <a:latin typeface="Microsoft Sans Serif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43458" y="3998514"/>
            <a:ext cx="2784546" cy="1856381"/>
            <a:chOff x="4730229" y="3374834"/>
            <a:chExt cx="2784546" cy="1856381"/>
          </a:xfrm>
        </p:grpSpPr>
        <p:grpSp>
          <p:nvGrpSpPr>
            <p:cNvPr id="56" name="Group 55"/>
            <p:cNvGrpSpPr/>
            <p:nvPr/>
          </p:nvGrpSpPr>
          <p:grpSpPr>
            <a:xfrm>
              <a:off x="4730229" y="3374834"/>
              <a:ext cx="2316822" cy="865644"/>
              <a:chOff x="3796816" y="693499"/>
              <a:chExt cx="2316822" cy="86564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857642" y="693499"/>
                <a:ext cx="1775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Code:05318401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...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857642" y="770118"/>
                <a:ext cx="2255996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 err="1">
                    <a:latin typeface="Microsoft Sans Serif" panose="020B0604020202020204" pitchFamily="34" charset="0"/>
                  </a:rPr>
                  <a:t>Description:W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CTN/LYCRA PQE FLT KNT CLR SS CLSC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SLM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EMBRDRY 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PLO (MLTRY 1 – BLD LN)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857642" y="925626"/>
                <a:ext cx="1266998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MY" sz="550" dirty="0" err="1">
                    <a:latin typeface="Microsoft Sans Serif" panose="020B0604020202020204" pitchFamily="34" charset="0"/>
                  </a:rPr>
                  <a:t>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857642" y="1023473"/>
                <a:ext cx="902799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fr-FR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fr-FR" sz="550" dirty="0">
                    <a:latin typeface="Microsoft Sans Serif" panose="020B0604020202020204" pitchFamily="34" charset="0"/>
                  </a:rPr>
                  <a:t>: </a:t>
                </a:r>
                <a:r>
                  <a:rPr lang="fr-FR" sz="550" dirty="0" smtClean="0">
                    <a:latin typeface="Microsoft Sans Serif" panose="020B0604020202020204" pitchFamily="34" charset="0"/>
                  </a:rPr>
                  <a:t>11, 12, 14, 15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4" name="Text Box 21"/>
              <p:cNvSpPr txBox="1">
                <a:spLocks noChangeArrowheads="1"/>
              </p:cNvSpPr>
              <p:nvPr/>
            </p:nvSpPr>
            <p:spPr bwMode="auto">
              <a:xfrm>
                <a:off x="3932009" y="1374577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>
                    <a:latin typeface="Microsoft Sans Serif" pitchFamily="34" charset="0"/>
                  </a:rPr>
                  <a:t>Qty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33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00PO </a:t>
                </a:r>
                <a:r>
                  <a:rPr lang="en-US" altLang="zh-CN" sz="600" dirty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18MY000470  </a:t>
                </a:r>
                <a:r>
                  <a:rPr lang="en-US" altLang="zh-CN" sz="600" dirty="0">
                    <a:latin typeface="Microsoft Sans Serif" pitchFamily="34" charset="0"/>
                  </a:rPr>
                  <a:t>ETA : TBA  </a:t>
                </a:r>
              </a:p>
            </p:txBody>
          </p:sp>
          <p:sp>
            <p:nvSpPr>
              <p:cNvPr id="65" name="TextBox 99"/>
              <p:cNvSpPr txBox="1"/>
              <p:nvPr/>
            </p:nvSpPr>
            <p:spPr bwMode="auto">
              <a:xfrm>
                <a:off x="3796816" y="1152345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RM119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500pcs/week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863811" y="4309861"/>
              <a:ext cx="2650964" cy="921354"/>
              <a:chOff x="4892132" y="4312588"/>
              <a:chExt cx="2650964" cy="92135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2132" y="4317849"/>
                <a:ext cx="670769" cy="91363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0996" y="4317849"/>
                <a:ext cx="658659" cy="91609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3706" y="4312950"/>
                <a:ext cx="676690" cy="91853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87076" y="4312588"/>
                <a:ext cx="656020" cy="918894"/>
              </a:xfrm>
              <a:prstGeom prst="rect">
                <a:avLst/>
              </a:prstGeom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8399552" y="1135846"/>
            <a:ext cx="2206603" cy="2681006"/>
            <a:chOff x="8399552" y="1135846"/>
            <a:chExt cx="2206603" cy="2681006"/>
          </a:xfrm>
        </p:grpSpPr>
        <p:grpSp>
          <p:nvGrpSpPr>
            <p:cNvPr id="71" name="Group 70"/>
            <p:cNvGrpSpPr/>
            <p:nvPr/>
          </p:nvGrpSpPr>
          <p:grpSpPr>
            <a:xfrm>
              <a:off x="8399552" y="1135846"/>
              <a:ext cx="2206603" cy="883595"/>
              <a:chOff x="12436" y="4079242"/>
              <a:chExt cx="2206603" cy="883595"/>
            </a:xfrm>
          </p:grpSpPr>
          <p:sp>
            <p:nvSpPr>
              <p:cNvPr id="77" name="TextBox 143"/>
              <p:cNvSpPr txBox="1"/>
              <p:nvPr/>
            </p:nvSpPr>
            <p:spPr>
              <a:xfrm>
                <a:off x="76001" y="4079242"/>
                <a:ext cx="1583997" cy="17697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Style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Code:03018401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8" name="TextBox 144"/>
              <p:cNvSpPr txBox="1"/>
              <p:nvPr/>
            </p:nvSpPr>
            <p:spPr>
              <a:xfrm>
                <a:off x="76000" y="4169655"/>
                <a:ext cx="2079148" cy="2616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Description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:  CTN/LYCRA PQE FLT KNT CLR SS SLM </a:t>
                </a:r>
              </a:p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                     EMBRDRY PLO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( MLTRY  BLD LN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)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9" name="TextBox 145"/>
              <p:cNvSpPr txBox="1"/>
              <p:nvPr/>
            </p:nvSpPr>
            <p:spPr>
              <a:xfrm>
                <a:off x="76000" y="4327517"/>
                <a:ext cx="1128546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MY" sz="550" dirty="0">
                    <a:latin typeface="Microsoft Sans Serif" panose="020B0604020202020204" pitchFamily="34" charset="0"/>
                  </a:rPr>
                  <a:t>Content:97% cotton 3% </a:t>
                </a:r>
                <a:r>
                  <a:rPr lang="en-MY" sz="550" dirty="0" err="1">
                    <a:latin typeface="Microsoft Sans Serif" panose="020B0604020202020204" pitchFamily="34" charset="0"/>
                  </a:rPr>
                  <a:t>lycra</a:t>
                </a:r>
                <a:endParaRPr lang="en-MY" sz="55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0" name="TextBox 146"/>
              <p:cNvSpPr txBox="1"/>
              <p:nvPr/>
            </p:nvSpPr>
            <p:spPr>
              <a:xfrm>
                <a:off x="76000" y="4428429"/>
                <a:ext cx="1128546" cy="1769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fr-FR" sz="550" dirty="0" err="1">
                    <a:latin typeface="Microsoft Sans Serif" panose="020B0604020202020204" pitchFamily="34" charset="0"/>
                  </a:rPr>
                  <a:t>Colors</a:t>
                </a:r>
                <a:r>
                  <a:rPr lang="fr-FR" sz="550" dirty="0">
                    <a:latin typeface="Microsoft Sans Serif" panose="020B0604020202020204" pitchFamily="34" charset="0"/>
                  </a:rPr>
                  <a:t>: </a:t>
                </a:r>
                <a:r>
                  <a:rPr lang="en-MY" sz="550" dirty="0">
                    <a:latin typeface="Microsoft Sans Serif" panose="020B0604020202020204" pitchFamily="34" charset="0"/>
                  </a:rPr>
                  <a:t> </a:t>
                </a:r>
                <a:r>
                  <a:rPr lang="en-MY" sz="550" dirty="0" smtClean="0">
                    <a:latin typeface="Microsoft Sans Serif" panose="020B0604020202020204" pitchFamily="34" charset="0"/>
                  </a:rPr>
                  <a:t>11, 14, 16, 87</a:t>
                </a:r>
                <a:endParaRPr lang="fr-FR" sz="550" dirty="0" smtClean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1" name="Text Box 21"/>
              <p:cNvSpPr txBox="1">
                <a:spLocks noChangeArrowheads="1"/>
              </p:cNvSpPr>
              <p:nvPr/>
            </p:nvSpPr>
            <p:spPr bwMode="auto">
              <a:xfrm>
                <a:off x="147629" y="4778271"/>
                <a:ext cx="2071410" cy="18456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600" dirty="0" err="1">
                    <a:latin typeface="Microsoft Sans Serif" pitchFamily="34" charset="0"/>
                  </a:rPr>
                  <a:t>Qty</a:t>
                </a:r>
                <a:r>
                  <a:rPr lang="en-US" altLang="zh-CN" sz="600" dirty="0">
                    <a:latin typeface="Microsoft Sans Serif" pitchFamily="34" charset="0"/>
                  </a:rPr>
                  <a:t>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22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00 </a:t>
                </a:r>
                <a:r>
                  <a:rPr lang="en-US" altLang="zh-CN" sz="600" dirty="0">
                    <a:latin typeface="Microsoft Sans Serif" pitchFamily="34" charset="0"/>
                  </a:rPr>
                  <a:t>PO : </a:t>
                </a:r>
                <a:r>
                  <a:rPr lang="en-US" altLang="zh-CN" sz="600" dirty="0" smtClean="0">
                    <a:latin typeface="Microsoft Sans Serif" pitchFamily="34" charset="0"/>
                  </a:rPr>
                  <a:t>18MY000538 ETA </a:t>
                </a:r>
                <a:r>
                  <a:rPr lang="en-US" altLang="zh-CN" sz="600" dirty="0">
                    <a:latin typeface="Microsoft Sans Serif" pitchFamily="34" charset="0"/>
                  </a:rPr>
                  <a:t>: TBA  </a:t>
                </a:r>
              </a:p>
            </p:txBody>
          </p:sp>
          <p:sp>
            <p:nvSpPr>
              <p:cNvPr id="82" name="TextBox 99"/>
              <p:cNvSpPr txBox="1"/>
              <p:nvPr/>
            </p:nvSpPr>
            <p:spPr bwMode="auto">
              <a:xfrm>
                <a:off x="12436" y="4543360"/>
                <a:ext cx="1138236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RP: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RM119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  <a:p>
                <a:pPr fontAlgn="t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50" dirty="0">
                    <a:latin typeface="Microsoft Sans Serif" panose="020B0604020202020204" pitchFamily="34" charset="0"/>
                    <a:cs typeface="+mn-cs"/>
                  </a:rPr>
                  <a:t>    Target: </a:t>
                </a:r>
                <a:r>
                  <a:rPr lang="en-US" sz="550" dirty="0" smtClean="0">
                    <a:latin typeface="Microsoft Sans Serif" panose="020B0604020202020204" pitchFamily="34" charset="0"/>
                    <a:cs typeface="+mn-cs"/>
                  </a:rPr>
                  <a:t>200pcs/week</a:t>
                </a:r>
                <a:endParaRPr lang="en-US" sz="550" dirty="0">
                  <a:latin typeface="Microsoft Sans Serif" panose="020B0604020202020204" pitchFamily="34" charset="0"/>
                  <a:cs typeface="+mn-cs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648126" y="2120701"/>
              <a:ext cx="1783066" cy="1696151"/>
              <a:chOff x="8648126" y="2120701"/>
              <a:chExt cx="1783066" cy="1696151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48126" y="2120701"/>
                <a:ext cx="839548" cy="81229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60835" y="2120701"/>
                <a:ext cx="839549" cy="81229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63142" y="3004562"/>
                <a:ext cx="839548" cy="81229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91823" y="2997171"/>
                <a:ext cx="839369" cy="8121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879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475"/>
            <a:ext cx="12192000" cy="2016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latin typeface="Microsoft Sans Serif" panose="020B0604020202020204" pitchFamily="34" charset="0"/>
                <a:ea typeface="Microsoft Himalaya" panose="01010100010101010101" pitchFamily="2" charset="0"/>
                <a:cs typeface="Microsoft Sans Serif" panose="020B0604020202020204" pitchFamily="34" charset="0"/>
              </a:rPr>
              <a:t>GIORDANO MEN</a:t>
            </a:r>
          </a:p>
        </p:txBody>
      </p:sp>
    </p:spTree>
    <p:extLst>
      <p:ext uri="{BB962C8B-B14F-4D97-AF65-F5344CB8AC3E}">
        <p14:creationId xmlns:p14="http://schemas.microsoft.com/office/powerpoint/2010/main" val="1262841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12192000" cy="11083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303770" y="214313"/>
            <a:ext cx="2337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MARCH19 </a:t>
            </a:r>
            <a:endParaRPr lang="zh-CN" alt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5597237" y="214313"/>
            <a:ext cx="1981200" cy="678873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POLO </a:t>
            </a:r>
            <a:r>
              <a:rPr lang="en-US" b="1" dirty="0" err="1" smtClean="0">
                <a:solidFill>
                  <a:schemeClr val="tx1"/>
                </a:solidFill>
              </a:rPr>
              <a:t>POLO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197659" y="803969"/>
            <a:ext cx="2576945" cy="83127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GM PRODUCT FOCUS</a:t>
            </a:r>
            <a:endParaRPr lang="en-US" b="1" dirty="0"/>
          </a:p>
        </p:txBody>
      </p:sp>
      <p:sp>
        <p:nvSpPr>
          <p:cNvPr id="31" name="Pentagon 30"/>
          <p:cNvSpPr/>
          <p:nvPr/>
        </p:nvSpPr>
        <p:spPr>
          <a:xfrm>
            <a:off x="281091" y="2175968"/>
            <a:ext cx="2576945" cy="83127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CAT 01 – Polo (3G)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3408209"/>
            <a:ext cx="14072352" cy="649017"/>
            <a:chOff x="-2408529" y="0"/>
            <a:chExt cx="22239939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4047138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M’s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Shirts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76688" y="3668560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8966453" y="3729141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5" name="Group 67"/>
          <p:cNvGrpSpPr>
            <a:grpSpLocks/>
          </p:cNvGrpSpPr>
          <p:nvPr/>
        </p:nvGrpSpPr>
        <p:grpSpPr bwMode="auto">
          <a:xfrm>
            <a:off x="0" y="5888"/>
            <a:ext cx="14051936" cy="649017"/>
            <a:chOff x="-2408529" y="0"/>
            <a:chExt cx="22207673" cy="895127"/>
          </a:xfrm>
          <a:solidFill>
            <a:srgbClr val="92D050"/>
          </a:solidFill>
        </p:grpSpPr>
        <p:sp>
          <p:nvSpPr>
            <p:cNvPr id="14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202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203" name="TextBox 2"/>
            <p:cNvSpPr txBox="1">
              <a:spLocks noChangeArrowheads="1"/>
            </p:cNvSpPr>
            <p:nvPr/>
          </p:nvSpPr>
          <p:spPr bwMode="auto">
            <a:xfrm>
              <a:off x="-2198202" y="384175"/>
              <a:ext cx="4897437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204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205" name="TextBox 5"/>
            <p:cNvSpPr txBox="1">
              <a:spLocks noChangeArrowheads="1"/>
            </p:cNvSpPr>
            <p:nvPr/>
          </p:nvSpPr>
          <p:spPr bwMode="auto">
            <a:xfrm>
              <a:off x="14014872" y="25866"/>
              <a:ext cx="5784272" cy="42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CVC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 Polo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206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sp>
        <p:nvSpPr>
          <p:cNvPr id="207" name="Text Box 9"/>
          <p:cNvSpPr txBox="1">
            <a:spLocks noChangeArrowheads="1"/>
          </p:cNvSpPr>
          <p:nvPr/>
        </p:nvSpPr>
        <p:spPr bwMode="auto">
          <a:xfrm>
            <a:off x="3976688" y="266239"/>
            <a:ext cx="30972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10" tIns="29646" rIns="57010" bIns="29646">
            <a:spAutoFit/>
          </a:bodyPr>
          <a:lstStyle/>
          <a:p>
            <a:pPr>
              <a:tabLst>
                <a:tab pos="0" algn="l"/>
                <a:tab pos="277813" algn="l"/>
                <a:tab pos="568325" algn="l"/>
                <a:tab pos="858838" algn="l"/>
                <a:tab pos="1147763" algn="l"/>
                <a:tab pos="1438275" algn="l"/>
                <a:tab pos="1727200" algn="l"/>
                <a:tab pos="2017713" algn="l"/>
                <a:tab pos="2308225" algn="l"/>
                <a:tab pos="2597150" algn="l"/>
                <a:tab pos="2887663" algn="l"/>
                <a:tab pos="3176588" algn="l"/>
                <a:tab pos="3465513" algn="l"/>
                <a:tab pos="3756025" algn="l"/>
                <a:tab pos="4046538" algn="l"/>
                <a:tab pos="4337050" algn="l"/>
                <a:tab pos="4627563" algn="l"/>
                <a:tab pos="4916488" algn="l"/>
                <a:tab pos="5203825" algn="l"/>
                <a:tab pos="5492750" algn="l"/>
                <a:tab pos="5783263" algn="l"/>
              </a:tabLst>
            </a:pP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</a:rPr>
              <a:t>Module:SS19 </a:t>
            </a: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</a:rPr>
              <a:t>Module 1</a:t>
            </a:r>
          </a:p>
        </p:txBody>
      </p:sp>
      <p:sp>
        <p:nvSpPr>
          <p:cNvPr id="208" name="Text Box 2"/>
          <p:cNvSpPr txBox="1">
            <a:spLocks noChangeArrowheads="1"/>
          </p:cNvSpPr>
          <p:nvPr/>
        </p:nvSpPr>
        <p:spPr bwMode="auto">
          <a:xfrm>
            <a:off x="8952597" y="300567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995" y="4204843"/>
            <a:ext cx="6787735" cy="2314734"/>
            <a:chOff x="45995" y="4204843"/>
            <a:chExt cx="6787735" cy="2314734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45995" y="4204843"/>
              <a:ext cx="4726854" cy="1730817"/>
              <a:chOff x="651553" y="1112522"/>
              <a:chExt cx="2930530" cy="1730706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651553" y="1112522"/>
                <a:ext cx="2930530" cy="1730706"/>
                <a:chOff x="2838" y="504"/>
                <a:chExt cx="1846" cy="1090"/>
              </a:xfrm>
            </p:grpSpPr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3" y="504"/>
                  <a:ext cx="1024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Style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Code:01049043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3" y="551"/>
                  <a:ext cx="1440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Description: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CTN/LYCRA OXFRD FL OPNNG LS </a:t>
                  </a:r>
                </a:p>
                <a:p>
                  <a:pPr eaLnBrk="0" fontAlgn="t" hangingPunct="0"/>
                  <a:r>
                    <a:rPr lang="en-US" altLang="zh-CN" sz="550" dirty="0" smtClean="0">
                      <a:latin typeface="Microsoft Sans Serif" pitchFamily="34" charset="0"/>
                    </a:rPr>
                    <a:t>SLM EMBRDRY GRMNT WSH SHRT CLSC MN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77" y="649"/>
                  <a:ext cx="98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Content:96% Cotton &amp; 4% Lycra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77" y="716"/>
                  <a:ext cx="180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fr-FR" altLang="zh-CN" sz="550" dirty="0">
                      <a:latin typeface="Microsoft Sans Serif" pitchFamily="34" charset="0"/>
                    </a:rPr>
                    <a:t> Colors:  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01[White] 04[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Navy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 05[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Dusk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 Blue] 10[Blue x White] 11[Blue] 14[Turquoise x White] 18[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Purple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79" y="763"/>
                  <a:ext cx="56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Retail: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RM159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79" y="817"/>
                  <a:ext cx="765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Remark: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Selected </a:t>
                  </a:r>
                  <a:r>
                    <a:rPr lang="en-US" altLang="zh-CN" sz="550" dirty="0">
                      <a:latin typeface="Microsoft Sans Serif" pitchFamily="34" charset="0"/>
                    </a:rPr>
                    <a:t>Shops</a:t>
                  </a:r>
                </a:p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Target 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1000pcs/week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3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838" y="1483"/>
                  <a:ext cx="11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endParaRPr lang="zh-CN" altLang="en-US" sz="550"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763966" y="1838267"/>
                <a:ext cx="1328470" cy="1769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550" dirty="0">
                    <a:latin typeface="Microsoft Sans Serif" pitchFamily="34" charset="0"/>
                  </a:rPr>
                  <a:t>Qty: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8500     PO</a:t>
                </a:r>
                <a:r>
                  <a:rPr lang="en-US" altLang="zh-CN" sz="550" dirty="0">
                    <a:latin typeface="Microsoft Sans Serif" pitchFamily="34" charset="0"/>
                  </a:rPr>
                  <a:t>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18MY000841   ETA </a:t>
                </a:r>
                <a:r>
                  <a:rPr lang="en-US" altLang="zh-CN" sz="550" dirty="0">
                    <a:latin typeface="Microsoft Sans Serif" pitchFamily="34" charset="0"/>
                  </a:rPr>
                  <a:t>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12/03 &amp; 29/03/19 </a:t>
                </a:r>
                <a:endParaRPr lang="en-US" altLang="zh-CN" sz="55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27314" y="5351742"/>
              <a:ext cx="6606416" cy="1167835"/>
              <a:chOff x="502893" y="1677492"/>
              <a:chExt cx="7282570" cy="136873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02893" y="1677492"/>
                <a:ext cx="4147486" cy="1339273"/>
                <a:chOff x="433223" y="1099127"/>
                <a:chExt cx="12437897" cy="386473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223" y="1099127"/>
                  <a:ext cx="3143250" cy="3762375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2083" y="1133693"/>
                  <a:ext cx="3143250" cy="3762375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0943" y="1166746"/>
                  <a:ext cx="3143250" cy="376237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27870" y="1201486"/>
                  <a:ext cx="3143250" cy="3762375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4650379" y="1700924"/>
                <a:ext cx="3135084" cy="1345299"/>
                <a:chOff x="1866682" y="1545775"/>
                <a:chExt cx="9327005" cy="384199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6682" y="1545775"/>
                  <a:ext cx="3143250" cy="3762375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9847" y="1599267"/>
                  <a:ext cx="3143250" cy="3762375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50437" y="1625394"/>
                  <a:ext cx="3143250" cy="376237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2" name="Group 41"/>
          <p:cNvGrpSpPr/>
          <p:nvPr/>
        </p:nvGrpSpPr>
        <p:grpSpPr>
          <a:xfrm>
            <a:off x="7264201" y="4201356"/>
            <a:ext cx="4726854" cy="2344612"/>
            <a:chOff x="7264201" y="4201356"/>
            <a:chExt cx="4726854" cy="2344612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7264201" y="4201356"/>
              <a:ext cx="4726854" cy="1730817"/>
              <a:chOff x="651553" y="1112522"/>
              <a:chExt cx="2930530" cy="1730706"/>
            </a:xfrm>
          </p:grpSpPr>
          <p:grpSp>
            <p:nvGrpSpPr>
              <p:cNvPr id="59" name="Group 58"/>
              <p:cNvGrpSpPr>
                <a:grpSpLocks/>
              </p:cNvGrpSpPr>
              <p:nvPr/>
            </p:nvGrpSpPr>
            <p:grpSpPr bwMode="auto">
              <a:xfrm>
                <a:off x="651553" y="1112522"/>
                <a:ext cx="2930530" cy="1730706"/>
                <a:chOff x="2838" y="504"/>
                <a:chExt cx="1846" cy="1090"/>
              </a:xfrm>
            </p:grpSpPr>
            <p:sp>
              <p:nvSpPr>
                <p:cNvPr id="6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3" y="504"/>
                  <a:ext cx="1024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Style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Code:01049009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3" y="551"/>
                  <a:ext cx="1440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Description: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CTN OXFRD FL OPNNG LS RGLR BTN FRNT </a:t>
                  </a:r>
                </a:p>
                <a:p>
                  <a:pPr eaLnBrk="0" fontAlgn="t" hangingPunct="0"/>
                  <a:r>
                    <a:rPr lang="en-US" altLang="zh-CN" sz="550" dirty="0" smtClean="0">
                      <a:latin typeface="Microsoft Sans Serif" pitchFamily="34" charset="0"/>
                    </a:rPr>
                    <a:t>WRNKLE FRE SHRT (Wrinkle Free)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77" y="649"/>
                  <a:ext cx="98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Content:100% Cotton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77" y="716"/>
                  <a:ext cx="1807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fr-FR" altLang="zh-CN" sz="550" dirty="0">
                      <a:latin typeface="Microsoft Sans Serif" pitchFamily="34" charset="0"/>
                    </a:rPr>
                    <a:t> Colors:  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03[White x Blue/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Purple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 04[White x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Navy/Purple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 11[Light Blue 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Dobby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 14[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Pink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 </a:t>
                  </a:r>
                  <a:r>
                    <a:rPr lang="fr-FR" altLang="zh-CN" sz="550" dirty="0" err="1" smtClean="0">
                      <a:latin typeface="Microsoft Sans Serif" pitchFamily="34" charset="0"/>
                    </a:rPr>
                    <a:t>Dobby</a:t>
                  </a:r>
                  <a:r>
                    <a:rPr lang="fr-FR" altLang="zh-CN" sz="550" dirty="0" smtClean="0">
                      <a:latin typeface="Microsoft Sans Serif" pitchFamily="34" charset="0"/>
                    </a:rPr>
                    <a:t>]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79" y="763"/>
                  <a:ext cx="56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Retail: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RM179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79" y="817"/>
                  <a:ext cx="765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Remark: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Selected </a:t>
                  </a:r>
                  <a:r>
                    <a:rPr lang="en-US" altLang="zh-CN" sz="550" dirty="0">
                      <a:latin typeface="Microsoft Sans Serif" pitchFamily="34" charset="0"/>
                    </a:rPr>
                    <a:t>Shops</a:t>
                  </a:r>
                </a:p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 Target : 6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0pcs/week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  <p:sp>
              <p:nvSpPr>
                <p:cNvPr id="6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838" y="1483"/>
                  <a:ext cx="116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endParaRPr lang="zh-CN" altLang="en-US" sz="550"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763966" y="1838267"/>
                <a:ext cx="1328470" cy="1769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t" hangingPunct="0"/>
                <a:r>
                  <a:rPr lang="en-US" altLang="zh-CN" sz="550" dirty="0">
                    <a:latin typeface="Microsoft Sans Serif" pitchFamily="34" charset="0"/>
                  </a:rPr>
                  <a:t>Qty: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320     PO</a:t>
                </a:r>
                <a:r>
                  <a:rPr lang="en-US" altLang="zh-CN" sz="550" dirty="0">
                    <a:latin typeface="Microsoft Sans Serif" pitchFamily="34" charset="0"/>
                  </a:rPr>
                  <a:t>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18MY000997   ETA </a:t>
                </a:r>
                <a:r>
                  <a:rPr lang="en-US" altLang="zh-CN" sz="550" dirty="0">
                    <a:latin typeface="Microsoft Sans Serif" pitchFamily="34" charset="0"/>
                  </a:rPr>
                  <a:t>: </a:t>
                </a:r>
                <a:r>
                  <a:rPr lang="en-US" altLang="zh-CN" sz="550" dirty="0" smtClean="0">
                    <a:latin typeface="Microsoft Sans Serif" pitchFamily="34" charset="0"/>
                  </a:rPr>
                  <a:t>14/03 &amp; 04/04/19 </a:t>
                </a:r>
                <a:endParaRPr lang="en-US" altLang="zh-CN" sz="550" dirty="0">
                  <a:latin typeface="Microsoft Sans Serif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532498" y="5353517"/>
              <a:ext cx="3534183" cy="1192451"/>
              <a:chOff x="636168" y="695347"/>
              <a:chExt cx="12077833" cy="383533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168" y="695347"/>
                <a:ext cx="3009900" cy="376237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0920" y="738662"/>
                <a:ext cx="3009900" cy="376237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79500" y="757356"/>
                <a:ext cx="3009900" cy="376237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04101" y="768302"/>
                <a:ext cx="3009900" cy="376237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45858" y="737924"/>
            <a:ext cx="5135990" cy="2244848"/>
            <a:chOff x="242152" y="674052"/>
            <a:chExt cx="5135990" cy="2244848"/>
          </a:xfrm>
        </p:grpSpPr>
        <p:grpSp>
          <p:nvGrpSpPr>
            <p:cNvPr id="58" name="Group 57"/>
            <p:cNvGrpSpPr/>
            <p:nvPr/>
          </p:nvGrpSpPr>
          <p:grpSpPr>
            <a:xfrm>
              <a:off x="242152" y="674052"/>
              <a:ext cx="5135990" cy="2244848"/>
              <a:chOff x="10061443" y="4079992"/>
              <a:chExt cx="5135990" cy="2244848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0069980" y="4079992"/>
                <a:ext cx="1775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Style Code:01019018 ...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061443" y="4187131"/>
                <a:ext cx="5135990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Description:CTN/PLYSTR PQE FLT KNT CLR SS TPR   PLO (SLD CVC)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069980" y="4304678"/>
                <a:ext cx="2543995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Content:60% Cotton 40% Polyester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69980" y="4652904"/>
                <a:ext cx="3328083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Target:2300pcs/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069980" y="4538944"/>
                <a:ext cx="2003413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RM98/pc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0061443" y="4411528"/>
                <a:ext cx="4415991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02[Signature Black [Black]] 03[Signature Navy [Blue]] 05[Peacock Green [Green]] 07[Haute Red [Red]]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75" name="Picture 74"/>
              <p:cNvPicPr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0255" y="5100006"/>
                <a:ext cx="1095002" cy="120938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696" y="5115460"/>
                <a:ext cx="1095002" cy="120938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77207" y="5099574"/>
                <a:ext cx="1095002" cy="120938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648" y="5106870"/>
                <a:ext cx="1095002" cy="1209380"/>
              </a:xfrm>
              <a:prstGeom prst="rect">
                <a:avLst/>
              </a:prstGeom>
            </p:spPr>
          </p:pic>
        </p:grpSp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310963" y="1464484"/>
              <a:ext cx="2658306" cy="18456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600" dirty="0" err="1">
                  <a:latin typeface="Microsoft Sans Serif" pitchFamily="34" charset="0"/>
                </a:rPr>
                <a:t>Qty</a:t>
              </a:r>
              <a:r>
                <a:rPr lang="en-US" altLang="zh-CN" sz="600" dirty="0">
                  <a:latin typeface="Microsoft Sans Serif" pitchFamily="34" charset="0"/>
                </a:rPr>
                <a:t> </a:t>
              </a:r>
              <a:r>
                <a:rPr lang="en-US" altLang="zh-CN" sz="600" dirty="0" smtClean="0">
                  <a:latin typeface="Microsoft Sans Serif" pitchFamily="34" charset="0"/>
                </a:rPr>
                <a:t>: 6500pcs                PO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18MY000885       ETA </a:t>
              </a:r>
              <a:r>
                <a:rPr lang="en-US" altLang="zh-CN" sz="600" dirty="0">
                  <a:latin typeface="Microsoft Sans Serif" pitchFamily="34" charset="0"/>
                </a:rPr>
                <a:t>: </a:t>
              </a:r>
              <a:r>
                <a:rPr lang="en-US" altLang="zh-CN" sz="600" dirty="0" smtClean="0">
                  <a:latin typeface="Microsoft Sans Serif" pitchFamily="34" charset="0"/>
                </a:rPr>
                <a:t>13/3</a:t>
              </a:r>
              <a:endParaRPr lang="en-US" altLang="zh-CN" sz="600" dirty="0">
                <a:latin typeface="Microsoft Sans Serif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0"/>
            <a:ext cx="14144909" cy="611188"/>
            <a:chOff x="-2408529" y="0"/>
            <a:chExt cx="22354609" cy="895127"/>
          </a:xfrm>
          <a:solidFill>
            <a:srgbClr val="92D050"/>
          </a:solidFill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2408529" y="0"/>
              <a:ext cx="19268233" cy="8951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dirty="0">
                <a:solidFill>
                  <a:schemeClr val="bg1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-2198202" y="0"/>
              <a:ext cx="489743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MALAYSIA</a:t>
              </a: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3876678" y="0"/>
              <a:ext cx="4895847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Functional Store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4161808" y="52443"/>
              <a:ext cx="5784272" cy="45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Domain: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M’s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Tees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 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654908" y="183723"/>
              <a:ext cx="608280" cy="4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5" tIns="45684" rIns="91365" bIns="45684"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Calibri" pitchFamily="34" charset="0"/>
                  <a:cs typeface="+mn-cs"/>
                </a:rPr>
                <a:t>     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65954" y="271613"/>
            <a:ext cx="6925301" cy="319206"/>
            <a:chOff x="125252" y="3969446"/>
            <a:chExt cx="6925301" cy="319206"/>
          </a:xfrm>
        </p:grpSpPr>
        <p:sp>
          <p:nvSpPr>
            <p:cNvPr id="136" name="TextBox 2"/>
            <p:cNvSpPr txBox="1">
              <a:spLocks noChangeArrowheads="1"/>
            </p:cNvSpPr>
            <p:nvPr/>
          </p:nvSpPr>
          <p:spPr bwMode="auto">
            <a:xfrm>
              <a:off x="125252" y="3980875"/>
              <a:ext cx="3098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Season:2019 SS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37" name="Text Box 9"/>
            <p:cNvSpPr txBox="1">
              <a:spLocks noChangeArrowheads="1"/>
            </p:cNvSpPr>
            <p:nvPr/>
          </p:nvSpPr>
          <p:spPr bwMode="auto">
            <a:xfrm>
              <a:off x="3953341" y="3969446"/>
              <a:ext cx="3097212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010" tIns="29646" rIns="57010" bIns="29646">
              <a:spAutoFit/>
            </a:bodyPr>
            <a:lstStyle/>
            <a:p>
              <a:pPr>
                <a:tabLst>
                  <a:tab pos="0" algn="l"/>
                  <a:tab pos="277813" algn="l"/>
                  <a:tab pos="568325" algn="l"/>
                  <a:tab pos="858838" algn="l"/>
                  <a:tab pos="1147763" algn="l"/>
                  <a:tab pos="1438275" algn="l"/>
                  <a:tab pos="1727200" algn="l"/>
                  <a:tab pos="2017713" algn="l"/>
                  <a:tab pos="2308225" algn="l"/>
                  <a:tab pos="2597150" algn="l"/>
                  <a:tab pos="2887663" algn="l"/>
                  <a:tab pos="3176588" algn="l"/>
                  <a:tab pos="3465513" algn="l"/>
                  <a:tab pos="3756025" algn="l"/>
                  <a:tab pos="4046538" algn="l"/>
                  <a:tab pos="4337050" algn="l"/>
                  <a:tab pos="4627563" algn="l"/>
                  <a:tab pos="4916488" algn="l"/>
                  <a:tab pos="5203825" algn="l"/>
                  <a:tab pos="5492750" algn="l"/>
                  <a:tab pos="5783263" algn="l"/>
                </a:tabLst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Module:SS19 </a:t>
              </a: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</a:rPr>
                <a:t>Module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1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65954" y="3802972"/>
            <a:ext cx="13689432" cy="582929"/>
            <a:chOff x="125252" y="3969446"/>
            <a:chExt cx="13689432" cy="582929"/>
          </a:xfrm>
        </p:grpSpPr>
        <p:sp>
          <p:nvSpPr>
            <p:cNvPr id="140" name="TextBox 2"/>
            <p:cNvSpPr txBox="1">
              <a:spLocks noChangeArrowheads="1"/>
            </p:cNvSpPr>
            <p:nvPr/>
          </p:nvSpPr>
          <p:spPr bwMode="auto">
            <a:xfrm>
              <a:off x="125252" y="3980875"/>
              <a:ext cx="3098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0463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+mn-cs"/>
                </a:rPr>
                <a:t>Season:2018 FW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+mn-cs"/>
              </a:endParaRPr>
            </a:p>
          </p:txBody>
        </p:sp>
        <p:sp>
          <p:nvSpPr>
            <p:cNvPr id="141" name="Text Box 9"/>
            <p:cNvSpPr txBox="1">
              <a:spLocks noChangeArrowheads="1"/>
            </p:cNvSpPr>
            <p:nvPr/>
          </p:nvSpPr>
          <p:spPr bwMode="auto">
            <a:xfrm>
              <a:off x="3953341" y="3969446"/>
              <a:ext cx="3097212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010" tIns="29646" rIns="57010" bIns="29646">
              <a:spAutoFit/>
            </a:bodyPr>
            <a:lstStyle/>
            <a:p>
              <a:pPr>
                <a:tabLst>
                  <a:tab pos="0" algn="l"/>
                  <a:tab pos="277813" algn="l"/>
                  <a:tab pos="568325" algn="l"/>
                  <a:tab pos="858838" algn="l"/>
                  <a:tab pos="1147763" algn="l"/>
                  <a:tab pos="1438275" algn="l"/>
                  <a:tab pos="1727200" algn="l"/>
                  <a:tab pos="2017713" algn="l"/>
                  <a:tab pos="2308225" algn="l"/>
                  <a:tab pos="2597150" algn="l"/>
                  <a:tab pos="2887663" algn="l"/>
                  <a:tab pos="3176588" algn="l"/>
                  <a:tab pos="3465513" algn="l"/>
                  <a:tab pos="3756025" algn="l"/>
                  <a:tab pos="4046538" algn="l"/>
                  <a:tab pos="4337050" algn="l"/>
                  <a:tab pos="4627563" algn="l"/>
                  <a:tab pos="4916488" algn="l"/>
                  <a:tab pos="5203825" algn="l"/>
                  <a:tab pos="5492750" algn="l"/>
                  <a:tab pos="5783263" algn="l"/>
                </a:tabLst>
              </a:pP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Module:FW18 </a:t>
              </a: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</a:rPr>
                <a:t>Module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</a:rPr>
                <a:t>5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142" name="Text Box 2"/>
            <p:cNvSpPr txBox="1">
              <a:spLocks noChangeArrowheads="1"/>
            </p:cNvSpPr>
            <p:nvPr/>
          </p:nvSpPr>
          <p:spPr bwMode="auto">
            <a:xfrm>
              <a:off x="9271259" y="3980875"/>
              <a:ext cx="45434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022" tIns="29653" rIns="57022" bIns="29653"/>
            <a:lstStyle/>
            <a:p>
              <a:pPr>
                <a:spcBef>
                  <a:spcPts val="513"/>
                </a:spcBef>
                <a:buFont typeface="Arial" charset="0"/>
                <a:buNone/>
                <a:tabLst>
                  <a:tab pos="0" algn="l"/>
                  <a:tab pos="279400" algn="l"/>
                  <a:tab pos="568325" algn="l"/>
                  <a:tab pos="858838" algn="l"/>
                  <a:tab pos="1149350" algn="l"/>
                  <a:tab pos="1439863" algn="l"/>
                  <a:tab pos="1730375" algn="l"/>
                  <a:tab pos="2019300" algn="l"/>
                  <a:tab pos="2308225" algn="l"/>
                  <a:tab pos="2598738" algn="l"/>
                  <a:tab pos="2889250" algn="l"/>
                  <a:tab pos="3179763" algn="l"/>
                  <a:tab pos="3470275" algn="l"/>
                  <a:tab pos="3759200" algn="l"/>
                  <a:tab pos="4049713" algn="l"/>
                  <a:tab pos="4338638" algn="l"/>
                  <a:tab pos="4629150" algn="l"/>
                  <a:tab pos="4919663" algn="l"/>
                  <a:tab pos="5208588" algn="l"/>
                  <a:tab pos="5499100" algn="l"/>
                  <a:tab pos="5789613" algn="l"/>
                  <a:tab pos="5957888" algn="l"/>
                </a:tabLst>
              </a:pPr>
              <a:r>
                <a:rPr lang="en-US" altLang="zh-CN" sz="1400" dirty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                      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4</a:t>
              </a:r>
              <a:r>
                <a:rPr lang="en-US" altLang="zh-CN" sz="1400" baseline="30000" dirty="0" smtClean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th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 Jan – 10</a:t>
              </a:r>
              <a:r>
                <a:rPr lang="en-US" altLang="zh-CN" sz="1400" baseline="30000" dirty="0" smtClean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th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Microsoft Sans Serif" pitchFamily="34" charset="0"/>
                  <a:cs typeface="Microsoft Sans Serif" pitchFamily="34" charset="0"/>
                </a:rPr>
                <a:t> Feb19</a:t>
              </a:r>
              <a:endPara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70304" y="672018"/>
            <a:ext cx="274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MESSAGE TEE (3 for Rm90)</a:t>
            </a:r>
            <a:endParaRPr lang="en-US" b="1" u="sng" dirty="0"/>
          </a:p>
        </p:txBody>
      </p:sp>
      <p:sp>
        <p:nvSpPr>
          <p:cNvPr id="96" name="TextBox 95"/>
          <p:cNvSpPr txBox="1"/>
          <p:nvPr/>
        </p:nvSpPr>
        <p:spPr>
          <a:xfrm>
            <a:off x="6281172" y="662809"/>
            <a:ext cx="234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CORE TEE (3 for Rm90)</a:t>
            </a:r>
            <a:endParaRPr lang="en-US" b="1" u="sng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143703" y="854542"/>
            <a:ext cx="0" cy="576586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8994165" y="307076"/>
            <a:ext cx="454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022" tIns="29653" rIns="57022" bIns="29653"/>
          <a:lstStyle/>
          <a:p>
            <a:pPr>
              <a:spcBef>
                <a:spcPts val="513"/>
              </a:spcBef>
              <a:buFont typeface="Arial" charset="0"/>
              <a:buNone/>
              <a:tabLst>
                <a:tab pos="0" algn="l"/>
                <a:tab pos="279400" algn="l"/>
                <a:tab pos="568325" algn="l"/>
                <a:tab pos="858838" algn="l"/>
                <a:tab pos="1149350" algn="l"/>
                <a:tab pos="1439863" algn="l"/>
                <a:tab pos="1730375" algn="l"/>
                <a:tab pos="2019300" algn="l"/>
                <a:tab pos="2308225" algn="l"/>
                <a:tab pos="2598738" algn="l"/>
                <a:tab pos="2889250" algn="l"/>
                <a:tab pos="3179763" algn="l"/>
                <a:tab pos="3470275" algn="l"/>
                <a:tab pos="3759200" algn="l"/>
                <a:tab pos="4049713" algn="l"/>
                <a:tab pos="4338638" algn="l"/>
                <a:tab pos="4629150" algn="l"/>
                <a:tab pos="4919663" algn="l"/>
                <a:tab pos="5208588" algn="l"/>
                <a:tab pos="5499100" algn="l"/>
                <a:tab pos="5789613" algn="l"/>
                <a:tab pos="5957888" algn="l"/>
              </a:tabLst>
            </a:pPr>
            <a:r>
              <a:rPr lang="en-US" altLang="zh-CN" sz="14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                      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March – 17</a:t>
            </a:r>
            <a:r>
              <a:rPr lang="en-US" altLang="zh-CN" sz="1400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zh-CN" sz="14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April19</a:t>
            </a:r>
            <a:endParaRPr lang="en-US" altLang="zh-CN" sz="14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66953" y="1316555"/>
            <a:ext cx="6176150" cy="3130385"/>
            <a:chOff x="6433071" y="1331304"/>
            <a:chExt cx="6176150" cy="3130385"/>
          </a:xfrm>
        </p:grpSpPr>
        <p:grpSp>
          <p:nvGrpSpPr>
            <p:cNvPr id="30" name="Group 29"/>
            <p:cNvGrpSpPr/>
            <p:nvPr/>
          </p:nvGrpSpPr>
          <p:grpSpPr>
            <a:xfrm>
              <a:off x="6433071" y="1331304"/>
              <a:ext cx="6176150" cy="3121676"/>
              <a:chOff x="133087" y="644576"/>
              <a:chExt cx="6176150" cy="3121676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33087" y="644576"/>
                <a:ext cx="6176150" cy="1816562"/>
                <a:chOff x="651554" y="1026784"/>
                <a:chExt cx="3829057" cy="1816447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651554" y="1026784"/>
                  <a:ext cx="3829057" cy="1816447"/>
                  <a:chOff x="2838" y="450"/>
                  <a:chExt cx="2412" cy="1144"/>
                </a:xfrm>
              </p:grpSpPr>
              <p:sp>
                <p:nvSpPr>
                  <p:cNvPr id="4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3" y="450"/>
                    <a:ext cx="1024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Style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Code:01028219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3" y="506"/>
                    <a:ext cx="1440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Description: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CTN JESY CRW NCK SS SLM TE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7" y="559"/>
                    <a:ext cx="987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Content:100% Cotton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7" y="617"/>
                    <a:ext cx="2373" cy="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fr-FR" altLang="zh-CN" sz="550" dirty="0">
                        <a:latin typeface="Microsoft Sans Serif" pitchFamily="34" charset="0"/>
                      </a:rPr>
                      <a:t> Colors</a:t>
                    </a:r>
                    <a:r>
                      <a:rPr lang="fr-FR" altLang="zh-CN" sz="550" dirty="0" smtClean="0">
                        <a:latin typeface="Microsoft Sans Serif" pitchFamily="34" charset="0"/>
                      </a:rPr>
                      <a:t>: 01[Signature White] 02[Mid Heather Grey] 03[Signature Black] </a:t>
                    </a:r>
                  </a:p>
                  <a:p>
                    <a:pPr eaLnBrk="0" fontAlgn="t" hangingPunct="0"/>
                    <a:r>
                      <a:rPr lang="fr-FR" altLang="zh-CN" sz="550" dirty="0">
                        <a:latin typeface="Microsoft Sans Serif" pitchFamily="34" charset="0"/>
                      </a:rPr>
                      <a:t> </a:t>
                    </a:r>
                    <a:r>
                      <a:rPr lang="fr-FR" altLang="zh-CN" sz="550" dirty="0" smtClean="0">
                        <a:latin typeface="Microsoft Sans Serif" pitchFamily="34" charset="0"/>
                      </a:rPr>
                      <a:t>04[Signature </a:t>
                    </a:r>
                    <a:r>
                      <a:rPr lang="fr-FR" altLang="zh-CN" sz="550" dirty="0" err="1" smtClean="0">
                        <a:latin typeface="Microsoft Sans Serif" pitchFamily="34" charset="0"/>
                      </a:rPr>
                      <a:t>Navy</a:t>
                    </a:r>
                    <a:r>
                      <a:rPr lang="fr-FR" altLang="zh-CN" sz="550" dirty="0" smtClean="0">
                        <a:latin typeface="Microsoft Sans Serif" pitchFamily="34" charset="0"/>
                      </a:rPr>
                      <a:t>] 14[</a:t>
                    </a:r>
                    <a:r>
                      <a:rPr lang="fr-FR" altLang="zh-CN" sz="550" dirty="0" err="1" smtClean="0">
                        <a:latin typeface="Microsoft Sans Serif" pitchFamily="34" charset="0"/>
                      </a:rPr>
                      <a:t>Siro</a:t>
                    </a:r>
                    <a:r>
                      <a:rPr lang="fr-FR" altLang="zh-CN" sz="550" dirty="0" smtClean="0">
                        <a:latin typeface="Microsoft Sans Serif" pitchFamily="34" charset="0"/>
                      </a:rPr>
                      <a:t> Green] 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9" y="736"/>
                    <a:ext cx="566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 Retail: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RM49 (3 for RM90)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9" y="783"/>
                    <a:ext cx="765" cy="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 Remark: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All </a:t>
                    </a:r>
                    <a:r>
                      <a:rPr lang="en-US" altLang="zh-CN" sz="550" dirty="0">
                        <a:latin typeface="Microsoft Sans Serif" pitchFamily="34" charset="0"/>
                      </a:rPr>
                      <a:t>Shops</a:t>
                    </a:r>
                  </a:p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 Target :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2200pcs/week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8" y="1483"/>
                    <a:ext cx="116" cy="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endParaRPr lang="zh-CN" altLang="en-US" sz="550">
                      <a:latin typeface="Microsoft Sans Serif" pitchFamily="34" charset="0"/>
                    </a:endParaRPr>
                  </a:p>
                </p:txBody>
              </p:sp>
            </p:grpSp>
            <p:sp>
              <p:nvSpPr>
                <p:cNvPr id="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63966" y="1766046"/>
                  <a:ext cx="1437883" cy="17696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0" fontAlgn="t" hangingPunct="0"/>
                  <a:r>
                    <a:rPr lang="en-US" altLang="zh-CN" sz="550" dirty="0">
                      <a:latin typeface="Microsoft Sans Serif" pitchFamily="34" charset="0"/>
                    </a:rPr>
                    <a:t>Qty: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9000     PO</a:t>
                  </a:r>
                  <a:r>
                    <a:rPr lang="en-US" altLang="zh-CN" sz="550" dirty="0">
                      <a:latin typeface="Microsoft Sans Serif" pitchFamily="34" charset="0"/>
                    </a:rPr>
                    <a:t>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18MY000603   ETA </a:t>
                  </a:r>
                  <a:r>
                    <a:rPr lang="en-US" altLang="zh-CN" sz="550" dirty="0">
                      <a:latin typeface="Microsoft Sans Serif" pitchFamily="34" charset="0"/>
                    </a:rPr>
                    <a:t>: </a:t>
                  </a:r>
                  <a:r>
                    <a:rPr lang="en-US" altLang="zh-CN" sz="550" dirty="0" smtClean="0">
                      <a:latin typeface="Microsoft Sans Serif" pitchFamily="34" charset="0"/>
                    </a:rPr>
                    <a:t>06/03, 21/03 &amp; 38/03</a:t>
                  </a:r>
                  <a:endParaRPr lang="en-US" altLang="zh-CN" sz="550" dirty="0">
                    <a:latin typeface="Microsoft Sans Serif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65236" y="1923281"/>
                <a:ext cx="2341699" cy="1842971"/>
                <a:chOff x="-2086727" y="1278378"/>
                <a:chExt cx="9960651" cy="7733491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2010762" y="1282520"/>
                  <a:ext cx="3146273" cy="365824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1863" y="1282520"/>
                  <a:ext cx="3146273" cy="3658242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7651" y="1278378"/>
                  <a:ext cx="3146273" cy="3658242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086727" y="5353631"/>
                  <a:ext cx="3146273" cy="3658238"/>
                </a:xfrm>
                <a:prstGeom prst="rect">
                  <a:avLst/>
                </a:prstGeom>
              </p:spPr>
            </p:pic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6927" y="3581184"/>
              <a:ext cx="723414" cy="88050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254235" y="1149844"/>
            <a:ext cx="4842075" cy="3256110"/>
            <a:chOff x="9464833" y="1212038"/>
            <a:chExt cx="4842075" cy="3256110"/>
          </a:xfrm>
        </p:grpSpPr>
        <p:grpSp>
          <p:nvGrpSpPr>
            <p:cNvPr id="51" name="Group 50"/>
            <p:cNvGrpSpPr/>
            <p:nvPr/>
          </p:nvGrpSpPr>
          <p:grpSpPr>
            <a:xfrm>
              <a:off x="9464833" y="1212038"/>
              <a:ext cx="4842075" cy="3256110"/>
              <a:chOff x="6840830" y="548858"/>
              <a:chExt cx="4842075" cy="325611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840830" y="548858"/>
                <a:ext cx="4842075" cy="3246733"/>
                <a:chOff x="3427680" y="548858"/>
                <a:chExt cx="4842075" cy="3246733"/>
              </a:xfrm>
            </p:grpSpPr>
            <p:grpSp>
              <p:nvGrpSpPr>
                <p:cNvPr id="55" name="Group 54"/>
                <p:cNvGrpSpPr>
                  <a:grpSpLocks/>
                </p:cNvGrpSpPr>
                <p:nvPr/>
              </p:nvGrpSpPr>
              <p:grpSpPr bwMode="auto">
                <a:xfrm>
                  <a:off x="3427680" y="548858"/>
                  <a:ext cx="4842075" cy="1885850"/>
                  <a:chOff x="580118" y="957490"/>
                  <a:chExt cx="3001965" cy="1885732"/>
                </a:xfrm>
              </p:grpSpPr>
              <p:sp>
                <p:nvSpPr>
                  <p:cNvPr id="59" name="Text 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118" y="957490"/>
                    <a:ext cx="1500190" cy="143099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57912" tIns="28952" rIns="57912" bIns="28952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hangingPunct="0">
                      <a:tabLst>
                        <a:tab pos="0" algn="l"/>
                        <a:tab pos="277813" algn="l"/>
                        <a:tab pos="568325" algn="l"/>
                        <a:tab pos="858838" algn="l"/>
                        <a:tab pos="1149350" algn="l"/>
                        <a:tab pos="1439863" algn="l"/>
                        <a:tab pos="1728788" algn="l"/>
                        <a:tab pos="2019300" algn="l"/>
                        <a:tab pos="2308225" algn="l"/>
                        <a:tab pos="2597150" algn="l"/>
                        <a:tab pos="2887663" algn="l"/>
                        <a:tab pos="3178175" algn="l"/>
                        <a:tab pos="3467100" algn="l"/>
                        <a:tab pos="3757613" algn="l"/>
                        <a:tab pos="4048125" algn="l"/>
                        <a:tab pos="4337050" algn="l"/>
                        <a:tab pos="4627563" algn="l"/>
                        <a:tab pos="4918075" algn="l"/>
                        <a:tab pos="5205413" algn="l"/>
                        <a:tab pos="5494338" algn="l"/>
                        <a:tab pos="5784850" algn="l"/>
                      </a:tabLst>
                    </a:pPr>
                    <a:endParaRPr lang="en-US" altLang="zh-CN" sz="550" u="sng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651553" y="1115696"/>
                    <a:ext cx="2930530" cy="1727526"/>
                    <a:chOff x="2838" y="506"/>
                    <a:chExt cx="1846" cy="1088"/>
                  </a:xfrm>
                </p:grpSpPr>
                <p:sp>
                  <p:nvSpPr>
                    <p:cNvPr id="62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3" y="506"/>
                      <a:ext cx="1024" cy="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en-US" altLang="zh-CN" sz="550" dirty="0">
                          <a:latin typeface="Microsoft Sans Serif" pitchFamily="34" charset="0"/>
                        </a:rPr>
                        <a:t>Style </a:t>
                      </a:r>
                      <a:r>
                        <a:rPr lang="en-US" altLang="zh-CN" sz="550" dirty="0" smtClean="0">
                          <a:latin typeface="Microsoft Sans Serif" pitchFamily="34" charset="0"/>
                        </a:rPr>
                        <a:t>Code:01028251</a:t>
                      </a:r>
                      <a:endParaRPr lang="en-US" altLang="zh-CN" sz="550" dirty="0"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6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3" y="557"/>
                      <a:ext cx="1440" cy="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en-US" altLang="zh-CN" sz="550" dirty="0">
                          <a:latin typeface="Microsoft Sans Serif" pitchFamily="34" charset="0"/>
                        </a:rPr>
                        <a:t>Description: CTN JRSY </a:t>
                      </a:r>
                      <a:r>
                        <a:rPr lang="en-US" altLang="zh-CN" sz="550" dirty="0" smtClean="0">
                          <a:latin typeface="Microsoft Sans Serif" pitchFamily="34" charset="0"/>
                        </a:rPr>
                        <a:t>V NCK SS MDRN TE (NW MDRN)</a:t>
                      </a:r>
                      <a:endParaRPr lang="en-US" altLang="zh-CN" sz="550" dirty="0"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64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7" y="607"/>
                      <a:ext cx="987" cy="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en-US" altLang="zh-CN" sz="550">
                          <a:latin typeface="Microsoft Sans Serif" pitchFamily="34" charset="0"/>
                        </a:rPr>
                        <a:t> Content:100% cotton</a:t>
                      </a:r>
                    </a:p>
                  </p:txBody>
                </p:sp>
                <p:sp>
                  <p:nvSpPr>
                    <p:cNvPr id="6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7" y="667"/>
                      <a:ext cx="1807" cy="21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fr-FR" altLang="zh-CN" sz="550" dirty="0">
                          <a:latin typeface="Microsoft Sans Serif" pitchFamily="34" charset="0"/>
                        </a:rPr>
                        <a:t> </a:t>
                      </a:r>
                      <a:r>
                        <a:rPr lang="fr-FR" altLang="zh-CN" sz="550" dirty="0" smtClean="0">
                          <a:latin typeface="Microsoft Sans Serif" pitchFamily="34" charset="0"/>
                        </a:rPr>
                        <a:t>Colors:01[Signature White] 05[</a:t>
                      </a:r>
                      <a:r>
                        <a:rPr lang="fr-FR" altLang="zh-CN" sz="550" dirty="0" err="1" smtClean="0">
                          <a:latin typeface="Microsoft Sans Serif" pitchFamily="34" charset="0"/>
                        </a:rPr>
                        <a:t>Melange</a:t>
                      </a:r>
                      <a:r>
                        <a:rPr lang="fr-FR" altLang="zh-CN" sz="550" dirty="0" smtClean="0">
                          <a:latin typeface="Microsoft Sans Serif" pitchFamily="34" charset="0"/>
                        </a:rPr>
                        <a:t> Indigo Blue] </a:t>
                      </a:r>
                    </a:p>
                    <a:p>
                      <a:pPr eaLnBrk="0" fontAlgn="t" hangingPunct="0"/>
                      <a:r>
                        <a:rPr lang="fr-FR" altLang="zh-CN" sz="550" dirty="0" smtClean="0">
                          <a:latin typeface="Microsoft Sans Serif" pitchFamily="34" charset="0"/>
                        </a:rPr>
                        <a:t>07[</a:t>
                      </a:r>
                      <a:r>
                        <a:rPr lang="fr-FR" altLang="zh-CN" sz="550" dirty="0" err="1" smtClean="0">
                          <a:latin typeface="Microsoft Sans Serif" pitchFamily="34" charset="0"/>
                        </a:rPr>
                        <a:t>Melange</a:t>
                      </a:r>
                      <a:r>
                        <a:rPr lang="fr-FR" altLang="zh-CN" sz="550" dirty="0" smtClean="0">
                          <a:latin typeface="Microsoft Sans Serif" pitchFamily="34" charset="0"/>
                        </a:rPr>
                        <a:t> Victoria Blue] 09[Signature Black]</a:t>
                      </a:r>
                    </a:p>
                    <a:p>
                      <a:pPr eaLnBrk="0" fontAlgn="t" hangingPunct="0"/>
                      <a:endParaRPr lang="en-US" altLang="zh-CN" sz="550" dirty="0"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66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9" y="775"/>
                      <a:ext cx="566" cy="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en-US" altLang="zh-CN" sz="550" dirty="0">
                          <a:latin typeface="Microsoft Sans Serif" pitchFamily="34" charset="0"/>
                        </a:rPr>
                        <a:t> Retail: </a:t>
                      </a:r>
                      <a:r>
                        <a:rPr lang="en-US" altLang="zh-CN" sz="550" dirty="0" smtClean="0">
                          <a:latin typeface="Microsoft Sans Serif" pitchFamily="34" charset="0"/>
                        </a:rPr>
                        <a:t>RM49 </a:t>
                      </a:r>
                      <a:r>
                        <a:rPr lang="en-US" altLang="zh-CN" sz="550" dirty="0">
                          <a:latin typeface="Microsoft Sans Serif" pitchFamily="34" charset="0"/>
                        </a:rPr>
                        <a:t>[3 for RM90]</a:t>
                      </a:r>
                    </a:p>
                  </p:txBody>
                </p:sp>
                <p:sp>
                  <p:nvSpPr>
                    <p:cNvPr id="6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9" y="841"/>
                      <a:ext cx="765" cy="1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r>
                        <a:rPr lang="en-US" altLang="zh-CN" sz="550" dirty="0">
                          <a:latin typeface="Microsoft Sans Serif" pitchFamily="34" charset="0"/>
                        </a:rPr>
                        <a:t> Remark: All Shops</a:t>
                      </a:r>
                    </a:p>
                    <a:p>
                      <a:pPr eaLnBrk="0" fontAlgn="t" hangingPunct="0"/>
                      <a:r>
                        <a:rPr lang="en-US" altLang="zh-CN" sz="550" dirty="0">
                          <a:latin typeface="Microsoft Sans Serif" pitchFamily="34" charset="0"/>
                        </a:rPr>
                        <a:t> Target : 5</a:t>
                      </a:r>
                      <a:r>
                        <a:rPr lang="en-US" altLang="zh-CN" sz="550" dirty="0" smtClean="0">
                          <a:latin typeface="Microsoft Sans Serif" pitchFamily="34" charset="0"/>
                        </a:rPr>
                        <a:t>00pcs/week</a:t>
                      </a:r>
                      <a:endParaRPr lang="en-US" altLang="zh-CN" sz="550" dirty="0"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6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8" y="1483"/>
                      <a:ext cx="116" cy="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eaLnBrk="0" fontAlgn="t" hangingPunct="0"/>
                      <a:endParaRPr lang="zh-CN" altLang="en-US" sz="550">
                        <a:latin typeface="Microsoft Sans Serif" pitchFamily="34" charset="0"/>
                      </a:endParaRPr>
                    </a:p>
                  </p:txBody>
                </p:sp>
              </p:grpSp>
              <p:sp>
                <p:nvSpPr>
                  <p:cNvPr id="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907" y="1858701"/>
                    <a:ext cx="1212441" cy="17696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0" fontAlgn="t" hangingPunct="0"/>
                    <a:r>
                      <a:rPr lang="en-US" altLang="zh-CN" sz="550" dirty="0">
                        <a:latin typeface="Microsoft Sans Serif" pitchFamily="34" charset="0"/>
                      </a:rPr>
                      <a:t>Qty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: 2700  PO: 18MY000597 	 ETA </a:t>
                    </a:r>
                    <a:r>
                      <a:rPr lang="en-US" altLang="zh-CN" sz="550" dirty="0">
                        <a:latin typeface="Microsoft Sans Serif" pitchFamily="34" charset="0"/>
                      </a:rPr>
                      <a:t>: </a:t>
                    </a:r>
                    <a:r>
                      <a:rPr lang="en-US" altLang="zh-CN" sz="550" dirty="0" smtClean="0">
                        <a:latin typeface="Microsoft Sans Serif" pitchFamily="34" charset="0"/>
                      </a:rPr>
                      <a:t>07/03 &amp; 15/03/19    </a:t>
                    </a:r>
                    <a:endParaRPr lang="en-US" altLang="zh-CN" sz="550" dirty="0">
                      <a:latin typeface="Microsoft Sans Serif" pitchFamily="34" charset="0"/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956231" y="1986490"/>
                  <a:ext cx="1516675" cy="1809101"/>
                  <a:chOff x="873483" y="1738180"/>
                  <a:chExt cx="6477493" cy="7562774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73483" y="1738180"/>
                    <a:ext cx="3087206" cy="3589563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63770" y="5711391"/>
                    <a:ext cx="3087206" cy="358956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3164" y="2940437"/>
                <a:ext cx="701604" cy="864531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68493" y="2646175"/>
              <a:ext cx="726824" cy="87086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38443" y="1077201"/>
            <a:ext cx="5501007" cy="2140698"/>
            <a:chOff x="220449" y="1519161"/>
            <a:chExt cx="5501007" cy="2140698"/>
          </a:xfrm>
        </p:grpSpPr>
        <p:grpSp>
          <p:nvGrpSpPr>
            <p:cNvPr id="69" name="Group 68"/>
            <p:cNvGrpSpPr/>
            <p:nvPr/>
          </p:nvGrpSpPr>
          <p:grpSpPr>
            <a:xfrm>
              <a:off x="220449" y="1519161"/>
              <a:ext cx="5501007" cy="2140698"/>
              <a:chOff x="9149451" y="767998"/>
              <a:chExt cx="5501007" cy="2140698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9157981" y="767998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Style Code:01099226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157981" y="872541"/>
                <a:ext cx="5231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JRSY CRW NCK SS SLM PRNT 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PRNT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TE (MSGE - BE)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9149452" y="1000243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 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49451" y="1383134"/>
                <a:ext cx="1935369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950pcs/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149451" y="1125876"/>
                <a:ext cx="4791725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04[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Melange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Wild Rose [Pink]] 05[Signature Navy [Blue]] 09[Signature Black [Black]] 11[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Melange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Medium Indigo Blue [Blue]]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57981" y="1248720"/>
                <a:ext cx="3170052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Retail:RM49/pc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9590" y="1468699"/>
                <a:ext cx="1439997" cy="1439997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14829" y="1462909"/>
                <a:ext cx="1439997" cy="1439997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3113" y="1458420"/>
                <a:ext cx="1439997" cy="1439997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10461" y="1461177"/>
                <a:ext cx="1439997" cy="1439997"/>
              </a:xfrm>
              <a:prstGeom prst="rect">
                <a:avLst/>
              </a:prstGeom>
            </p:spPr>
          </p:pic>
        </p:grp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297050" y="2281155"/>
              <a:ext cx="2319261" cy="1769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550" dirty="0">
                  <a:latin typeface="Microsoft Sans Serif" pitchFamily="34" charset="0"/>
                </a:rPr>
                <a:t>Qty: 4</a:t>
              </a:r>
              <a:r>
                <a:rPr lang="en-US" altLang="zh-CN" sz="550" dirty="0" smtClean="0">
                  <a:latin typeface="Microsoft Sans Serif" pitchFamily="34" charset="0"/>
                </a:rPr>
                <a:t>000     PO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18MY001154   ETA 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13/3</a:t>
              </a:r>
              <a:endParaRPr lang="en-US" altLang="zh-CN" sz="550" dirty="0">
                <a:latin typeface="Microsoft Sans Serif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6866" y="2927284"/>
            <a:ext cx="4751991" cy="1801867"/>
            <a:chOff x="106363" y="2964542"/>
            <a:chExt cx="4751991" cy="1801867"/>
          </a:xfrm>
        </p:grpSpPr>
        <p:grpSp>
          <p:nvGrpSpPr>
            <p:cNvPr id="82" name="Group 81"/>
            <p:cNvGrpSpPr/>
            <p:nvPr/>
          </p:nvGrpSpPr>
          <p:grpSpPr>
            <a:xfrm>
              <a:off x="106363" y="2964542"/>
              <a:ext cx="4751991" cy="1801867"/>
              <a:chOff x="76000" y="4463991"/>
              <a:chExt cx="4751991" cy="1801867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76000" y="4463991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Style Code:01099208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6000" y="4560322"/>
                <a:ext cx="4751991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smtClean="0">
                    <a:latin typeface="Microsoft Sans Serif" panose="020B0604020202020204" pitchFamily="34" charset="0"/>
                  </a:rPr>
                  <a:t>Description:CTN JRSY CRW NCK SS SLM PRNT  PRNT TE (LGO)</a:t>
                </a:r>
                <a:endParaRPr lang="en-US" sz="60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3203" y="4673805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 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83203" y="4991576"/>
                <a:ext cx="2290024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700pcs/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6000" y="4787208"/>
                <a:ext cx="4175992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04[Signature White] 09[MHG] 10[Signature Black]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3203" y="4885677"/>
                <a:ext cx="4122743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RM49/pc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90" name="Picture 89"/>
              <p:cNvPicPr>
                <a:picLocks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51" y="5330700"/>
                <a:ext cx="922897" cy="935158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272" y="5322115"/>
                <a:ext cx="922897" cy="935158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19" y="5328066"/>
                <a:ext cx="922897" cy="935158"/>
              </a:xfrm>
              <a:prstGeom prst="rect">
                <a:avLst/>
              </a:prstGeom>
            </p:spPr>
          </p:pic>
        </p:grpSp>
        <p:sp>
          <p:nvSpPr>
            <p:cNvPr id="109" name="Text Box 21"/>
            <p:cNvSpPr txBox="1">
              <a:spLocks noChangeArrowheads="1"/>
            </p:cNvSpPr>
            <p:nvPr/>
          </p:nvSpPr>
          <p:spPr bwMode="auto">
            <a:xfrm>
              <a:off x="185360" y="3648453"/>
              <a:ext cx="2319261" cy="1769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550" dirty="0">
                  <a:latin typeface="Microsoft Sans Serif" pitchFamily="34" charset="0"/>
                </a:rPr>
                <a:t>Qty: </a:t>
              </a:r>
              <a:r>
                <a:rPr lang="en-US" altLang="zh-CN" sz="550" dirty="0" smtClean="0">
                  <a:latin typeface="Microsoft Sans Serif" pitchFamily="34" charset="0"/>
                </a:rPr>
                <a:t>3000     PO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18MY000970   ETA 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13/3</a:t>
              </a:r>
              <a:endParaRPr lang="en-US" altLang="zh-CN" sz="550" dirty="0">
                <a:latin typeface="Microsoft Sans Serif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6973" y="4752193"/>
            <a:ext cx="5691303" cy="1913518"/>
            <a:chOff x="251208" y="4742761"/>
            <a:chExt cx="5691303" cy="1913518"/>
          </a:xfrm>
        </p:grpSpPr>
        <p:grpSp>
          <p:nvGrpSpPr>
            <p:cNvPr id="94" name="Group 93"/>
            <p:cNvGrpSpPr/>
            <p:nvPr/>
          </p:nvGrpSpPr>
          <p:grpSpPr>
            <a:xfrm>
              <a:off x="251208" y="4742761"/>
              <a:ext cx="5691303" cy="1913518"/>
              <a:chOff x="3871399" y="4457193"/>
              <a:chExt cx="5691303" cy="19135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946713" y="4457193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Style Code:01099225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946713" y="4561325"/>
                <a:ext cx="5615989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err="1" smtClean="0">
                    <a:latin typeface="Microsoft Sans Serif" panose="020B0604020202020204" pitchFamily="34" charset="0"/>
                  </a:rPr>
                  <a:t>Description:CTN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JRSY CRW NCK SS SLM PRNT  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PRNT</a:t>
                </a:r>
                <a:r>
                  <a:rPr lang="en-US" sz="600" dirty="0" smtClean="0">
                    <a:latin typeface="Microsoft Sans Serif" panose="020B0604020202020204" pitchFamily="34" charset="0"/>
                  </a:rPr>
                  <a:t> TE (MSGE - CLR ME)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946713" y="4673099"/>
                <a:ext cx="1583997" cy="184666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Content:100% Cotton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968341" y="4887371"/>
                <a:ext cx="2859831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Retail: RM49/pc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946713" y="4778565"/>
                <a:ext cx="5081839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Colors: 01[Signature White [White]] 02[Signature Navy [Blue]] 07[Signature Black [Black]] 12[Ribbon Red [Red]] 27[Signature Black [Black]]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958564" y="4992343"/>
                <a:ext cx="1357398" cy="18466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fontAlgn="t"/>
                <a:r>
                  <a:rPr lang="en-US" sz="600" dirty="0" smtClean="0">
                    <a:latin typeface="Microsoft Sans Serif" panose="020B0604020202020204" pitchFamily="34" charset="0"/>
                  </a:rPr>
                  <a:t>Target: 1380pcs/</a:t>
                </a:r>
                <a:r>
                  <a:rPr lang="en-US" sz="600" dirty="0" err="1" smtClean="0">
                    <a:latin typeface="Microsoft Sans Serif" panose="020B0604020202020204" pitchFamily="34" charset="0"/>
                  </a:rPr>
                  <a:t>wk</a:t>
                </a:r>
                <a:endParaRPr lang="en-US" sz="600" dirty="0">
                  <a:latin typeface="Microsoft Sans Serif" panose="020B0604020202020204" pitchFamily="34" charset="0"/>
                </a:endParaRPr>
              </a:p>
            </p:txBody>
          </p:sp>
          <p:pic>
            <p:nvPicPr>
              <p:cNvPr id="104" name="Picture 103"/>
              <p:cNvPicPr>
                <a:picLocks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1399" y="5101981"/>
                <a:ext cx="1234555" cy="1236144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775" y="5098690"/>
                <a:ext cx="1234555" cy="1236144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409" y="5098690"/>
                <a:ext cx="1239837" cy="1272021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5766" y="5101781"/>
                <a:ext cx="1267451" cy="1267836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263" y="5116628"/>
                <a:ext cx="1234555" cy="1236144"/>
              </a:xfrm>
              <a:prstGeom prst="rect">
                <a:avLst/>
              </a:prstGeom>
            </p:spPr>
          </p:pic>
        </p:grpSp>
        <p:sp>
          <p:nvSpPr>
            <p:cNvPr id="110" name="Text Box 21"/>
            <p:cNvSpPr txBox="1">
              <a:spLocks noChangeArrowheads="1"/>
            </p:cNvSpPr>
            <p:nvPr/>
          </p:nvSpPr>
          <p:spPr bwMode="auto">
            <a:xfrm>
              <a:off x="433330" y="5424399"/>
              <a:ext cx="2319261" cy="1769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t" hangingPunct="0"/>
              <a:r>
                <a:rPr lang="en-US" altLang="zh-CN" sz="550" dirty="0" err="1" smtClean="0">
                  <a:latin typeface="Microsoft Sans Serif" pitchFamily="34" charset="0"/>
                </a:rPr>
                <a:t>Qty</a:t>
              </a:r>
              <a:r>
                <a:rPr lang="en-US" altLang="zh-CN" sz="550" dirty="0" smtClean="0">
                  <a:latin typeface="Microsoft Sans Serif" pitchFamily="34" charset="0"/>
                </a:rPr>
                <a:t>: 5900pcs     PO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18MY001155   ETA </a:t>
              </a:r>
              <a:r>
                <a:rPr lang="en-US" altLang="zh-CN" sz="550" dirty="0">
                  <a:latin typeface="Microsoft Sans Serif" pitchFamily="34" charset="0"/>
                </a:rPr>
                <a:t>: </a:t>
              </a:r>
              <a:r>
                <a:rPr lang="en-US" altLang="zh-CN" sz="550" dirty="0" smtClean="0">
                  <a:latin typeface="Microsoft Sans Serif" pitchFamily="34" charset="0"/>
                </a:rPr>
                <a:t>29/3</a:t>
              </a:r>
              <a:endParaRPr lang="en-US" altLang="zh-CN" sz="550" dirty="0">
                <a:latin typeface="Microsoft Sans Serif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0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2103</Words>
  <Application>Microsoft Office PowerPoint</Application>
  <PresentationFormat>Widescreen</PresentationFormat>
  <Paragraphs>418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Microsoft Himalaya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Hong Kon</dc:creator>
  <cp:lastModifiedBy>Leong Wai Yan</cp:lastModifiedBy>
  <cp:revision>402</cp:revision>
  <dcterms:created xsi:type="dcterms:W3CDTF">2017-09-15T02:20:29Z</dcterms:created>
  <dcterms:modified xsi:type="dcterms:W3CDTF">2018-12-06T03:43:30Z</dcterms:modified>
</cp:coreProperties>
</file>